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handoutMasterIdLst>
    <p:handoutMasterId r:id="rId33"/>
  </p:handoutMasterIdLst>
  <p:sldIdLst>
    <p:sldId id="256" r:id="rId2"/>
    <p:sldId id="284" r:id="rId3"/>
    <p:sldId id="296" r:id="rId4"/>
    <p:sldId id="379" r:id="rId5"/>
    <p:sldId id="380" r:id="rId6"/>
    <p:sldId id="349" r:id="rId7"/>
    <p:sldId id="356" r:id="rId8"/>
    <p:sldId id="382" r:id="rId9"/>
    <p:sldId id="346" r:id="rId10"/>
    <p:sldId id="350" r:id="rId11"/>
    <p:sldId id="381" r:id="rId12"/>
    <p:sldId id="372" r:id="rId13"/>
    <p:sldId id="352" r:id="rId14"/>
    <p:sldId id="353" r:id="rId15"/>
    <p:sldId id="357" r:id="rId16"/>
    <p:sldId id="383" r:id="rId17"/>
    <p:sldId id="355" r:id="rId18"/>
    <p:sldId id="384" r:id="rId19"/>
    <p:sldId id="376" r:id="rId20"/>
    <p:sldId id="377" r:id="rId21"/>
    <p:sldId id="361" r:id="rId22"/>
    <p:sldId id="378" r:id="rId23"/>
    <p:sldId id="385" r:id="rId24"/>
    <p:sldId id="386" r:id="rId25"/>
    <p:sldId id="387" r:id="rId26"/>
    <p:sldId id="388" r:id="rId27"/>
    <p:sldId id="389" r:id="rId28"/>
    <p:sldId id="390" r:id="rId29"/>
    <p:sldId id="391" r:id="rId30"/>
    <p:sldId id="316" r:id="rId31"/>
  </p:sldIdLst>
  <p:sldSz cx="9144000" cy="6858000" type="screen4x3"/>
  <p:notesSz cx="9874250" cy="672465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MS PGothic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MS PGothic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MS PGothic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MS PGothic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MS PGothic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MS PGothic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MS PGothic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MS PGothic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MS PGothic" pitchFamily="34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  <p:clrMru>
    <a:srgbClr val="2F618F"/>
    <a:srgbClr val="81ADD5"/>
    <a:srgbClr val="003399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8" d="100"/>
          <a:sy n="68" d="100"/>
        </p:scale>
        <p:origin x="-1224" y="-22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1047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278313" cy="336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Calibri" pitchFamily="34" charset="0"/>
                <a:ea typeface="MS PGothic" pitchFamily="3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592763" y="0"/>
            <a:ext cx="4279900" cy="3365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CABCD6C6-240F-49A8-BB4F-A47513C9327C}" type="datetimeFigureOut">
              <a:rPr lang="en-US"/>
              <a:pPr/>
              <a:t>10/10/2017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6386513"/>
            <a:ext cx="4278313" cy="336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Calibri" pitchFamily="34" charset="0"/>
                <a:ea typeface="MS PGothic" pitchFamily="3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592763" y="6386513"/>
            <a:ext cx="4279900" cy="33655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A7E0FEED-56ED-4D0E-AFAD-C314232AC64E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278313" cy="336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Calibri" charset="0"/>
                <a:ea typeface="MS PGothic" charset="0"/>
                <a:cs typeface="MS PGothic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592763" y="0"/>
            <a:ext cx="4279900" cy="3365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E68ECC5C-CFDA-444C-9FD6-BD987F448363}" type="datetimeFigureOut">
              <a:rPr lang="en-US"/>
              <a:pPr/>
              <a:t>10/10/2017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255963" y="504825"/>
            <a:ext cx="3362325" cy="25209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87425" y="3194050"/>
            <a:ext cx="7899400" cy="30257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 noProof="0" smtClean="0"/>
              <a:t>Click to edit Master text styles</a:t>
            </a:r>
          </a:p>
          <a:p>
            <a:pPr lvl="1"/>
            <a:r>
              <a:rPr lang="it-IT" noProof="0" smtClean="0"/>
              <a:t>Second level</a:t>
            </a:r>
          </a:p>
          <a:p>
            <a:pPr lvl="2"/>
            <a:r>
              <a:rPr lang="it-IT" noProof="0" smtClean="0"/>
              <a:t>Third level</a:t>
            </a:r>
          </a:p>
          <a:p>
            <a:pPr lvl="3"/>
            <a:r>
              <a:rPr lang="it-IT" noProof="0" smtClean="0"/>
              <a:t>Fourth level</a:t>
            </a:r>
          </a:p>
          <a:p>
            <a:pPr lvl="4"/>
            <a:r>
              <a:rPr lang="it-IT" noProof="0" smtClean="0"/>
              <a:t>Fifth level</a:t>
            </a:r>
            <a:endParaRPr lang="en-US" noProof="0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386513"/>
            <a:ext cx="4278313" cy="336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Calibri" charset="0"/>
                <a:ea typeface="MS PGothic" charset="0"/>
                <a:cs typeface="MS PGothic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592763" y="6386513"/>
            <a:ext cx="4279900" cy="33655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A829B83-7FE5-4BAF-B10F-6BAD9E94F86D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itchFamily="34" charset="-128"/>
        <a:cs typeface="MS PGothic" charset="0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itchFamily="34" charset="-128"/>
        <a:cs typeface="MS PGothic" charset="0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itchFamily="34" charset="-128"/>
        <a:cs typeface="MS PGothic" charset="0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itchFamily="34" charset="-128"/>
        <a:cs typeface="MS PGothic" charset="0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itchFamily="34" charset="-128"/>
        <a:cs typeface="MS PGothic" charset="0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8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sr-Latn-CS" smtClean="0"/>
          </a:p>
        </p:txBody>
      </p:sp>
      <p:sp>
        <p:nvSpPr>
          <p:cNvPr id="19459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pPr>
              <a:buSzPct val="100000"/>
            </a:pPr>
            <a:fld id="{07B613D4-F45B-4128-8DC8-E05960A6E70D}" type="slidenum">
              <a:rPr lang="en-US">
                <a:solidFill>
                  <a:srgbClr val="000000"/>
                </a:solidFill>
              </a:rPr>
              <a:pPr>
                <a:buSzPct val="100000"/>
              </a:pPr>
              <a:t>4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7890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sr-Latn-CS" smtClean="0"/>
          </a:p>
        </p:txBody>
      </p:sp>
      <p:sp>
        <p:nvSpPr>
          <p:cNvPr id="37891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pPr>
              <a:buSzPct val="100000"/>
            </a:pPr>
            <a:fld id="{B17D60E5-F242-4C6C-857A-CD519455B051}" type="slidenum">
              <a:rPr lang="en-US">
                <a:solidFill>
                  <a:srgbClr val="000000"/>
                </a:solidFill>
              </a:rPr>
              <a:pPr>
                <a:buSzPct val="100000"/>
              </a:pPr>
              <a:t>13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9938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228600" indent="-228600">
              <a:buFontTx/>
              <a:buAutoNum type="arabicPeriod"/>
            </a:pPr>
            <a:endParaRPr lang="sr-Latn-CS" smtClean="0"/>
          </a:p>
        </p:txBody>
      </p:sp>
      <p:sp>
        <p:nvSpPr>
          <p:cNvPr id="39939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pPr>
              <a:buSzPct val="100000"/>
            </a:pPr>
            <a:fld id="{83A05EC0-CDBD-41AF-AF7B-3C91E2BF7050}" type="slidenum">
              <a:rPr lang="en-US">
                <a:solidFill>
                  <a:srgbClr val="000000"/>
                </a:solidFill>
              </a:rPr>
              <a:pPr>
                <a:buSzPct val="100000"/>
              </a:pPr>
              <a:t>14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986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sr-Latn-CS" smtClean="0"/>
          </a:p>
        </p:txBody>
      </p:sp>
      <p:sp>
        <p:nvSpPr>
          <p:cNvPr id="4198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pPr>
              <a:buSzPct val="100000"/>
            </a:pPr>
            <a:fld id="{A254F63C-842B-4795-B6AD-AF5FCDEC403A}" type="slidenum">
              <a:rPr lang="en-US">
                <a:solidFill>
                  <a:srgbClr val="000000"/>
                </a:solidFill>
              </a:rPr>
              <a:pPr>
                <a:buSzPct val="100000"/>
              </a:pPr>
              <a:t>15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4034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sr-Latn-CS" smtClean="0"/>
          </a:p>
        </p:txBody>
      </p:sp>
      <p:sp>
        <p:nvSpPr>
          <p:cNvPr id="44035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pPr>
              <a:buSzPct val="100000"/>
            </a:pPr>
            <a:fld id="{C90F717A-720D-4A19-929D-09D1915FC0A4}" type="slidenum">
              <a:rPr lang="en-US">
                <a:solidFill>
                  <a:srgbClr val="000000"/>
                </a:solidFill>
              </a:rPr>
              <a:pPr>
                <a:buSzPct val="100000"/>
              </a:pPr>
              <a:t>16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608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sr-Latn-CS" smtClean="0"/>
          </a:p>
        </p:txBody>
      </p:sp>
      <p:sp>
        <p:nvSpPr>
          <p:cNvPr id="46083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pPr>
              <a:buSzPct val="100000"/>
            </a:pPr>
            <a:fld id="{4F88A26C-CB64-43C6-B18D-C4B354F05686}" type="slidenum">
              <a:rPr lang="en-US">
                <a:solidFill>
                  <a:srgbClr val="000000"/>
                </a:solidFill>
              </a:rPr>
              <a:pPr>
                <a:buSzPct val="100000"/>
              </a:pPr>
              <a:t>17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0178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228600" indent="-228600">
              <a:buFontTx/>
              <a:buAutoNum type="arabicPeriod"/>
            </a:pPr>
            <a:endParaRPr lang="sr-Latn-CS" smtClean="0"/>
          </a:p>
        </p:txBody>
      </p:sp>
      <p:sp>
        <p:nvSpPr>
          <p:cNvPr id="50179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pPr>
              <a:buSzPct val="100000"/>
            </a:pPr>
            <a:fld id="{3A77A594-B54C-4CCF-BF7A-671289A57443}" type="slidenum">
              <a:rPr lang="en-US">
                <a:solidFill>
                  <a:srgbClr val="000000"/>
                </a:solidFill>
              </a:rPr>
              <a:pPr>
                <a:buSzPct val="100000"/>
              </a:pPr>
              <a:t>20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2226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sr-Latn-CS" smtClean="0"/>
          </a:p>
        </p:txBody>
      </p:sp>
      <p:sp>
        <p:nvSpPr>
          <p:cNvPr id="5222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pPr>
              <a:buSzPct val="100000"/>
            </a:pPr>
            <a:fld id="{D631BDF1-52FD-4810-9277-AA488BC021BD}" type="slidenum">
              <a:rPr lang="en-US">
                <a:solidFill>
                  <a:srgbClr val="000000"/>
                </a:solidFill>
              </a:rPr>
              <a:pPr>
                <a:buSzPct val="100000"/>
              </a:pPr>
              <a:t>21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3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4274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sr-Latn-CS" smtClean="0"/>
          </a:p>
        </p:txBody>
      </p:sp>
      <p:sp>
        <p:nvSpPr>
          <p:cNvPr id="54275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pPr>
              <a:buSzPct val="100000"/>
            </a:pPr>
            <a:fld id="{B1AFBE3E-F7D0-4DA8-BA8B-0CB4814F6D23}" type="slidenum">
              <a:rPr lang="en-US">
                <a:solidFill>
                  <a:srgbClr val="000000"/>
                </a:solidFill>
              </a:rPr>
              <a:pPr>
                <a:buSzPct val="100000"/>
              </a:pPr>
              <a:t>22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632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sr-Latn-CS" smtClean="0"/>
          </a:p>
        </p:txBody>
      </p:sp>
      <p:sp>
        <p:nvSpPr>
          <p:cNvPr id="56323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pPr>
              <a:buSzPct val="100000"/>
            </a:pPr>
            <a:fld id="{CCCD0F24-3ACA-40FA-80AE-F16385365FBF}" type="slidenum">
              <a:rPr lang="en-US">
                <a:solidFill>
                  <a:srgbClr val="000000"/>
                </a:solidFill>
              </a:rPr>
              <a:pPr>
                <a:buSzPct val="100000"/>
              </a:pPr>
              <a:t>23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8370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sr-Latn-CS" smtClean="0"/>
          </a:p>
        </p:txBody>
      </p:sp>
      <p:sp>
        <p:nvSpPr>
          <p:cNvPr id="58371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pPr>
              <a:buSzPct val="100000"/>
            </a:pPr>
            <a:fld id="{BA5B684D-6291-4BB1-AB26-5F5D64AB1AF5}" type="slidenum">
              <a:rPr lang="en-US">
                <a:solidFill>
                  <a:srgbClr val="000000"/>
                </a:solidFill>
              </a:rPr>
              <a:pPr>
                <a:buSzPct val="100000"/>
              </a:pPr>
              <a:t>24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6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sr-Latn-CS" smtClean="0"/>
          </a:p>
        </p:txBody>
      </p:sp>
      <p:sp>
        <p:nvSpPr>
          <p:cNvPr id="2150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pPr>
              <a:buSzPct val="100000"/>
            </a:pPr>
            <a:fld id="{57D03AB1-72AF-444F-ADAA-17CAC0E5A3BA}" type="slidenum">
              <a:rPr lang="en-US">
                <a:solidFill>
                  <a:srgbClr val="000000"/>
                </a:solidFill>
              </a:rPr>
              <a:pPr>
                <a:buSzPct val="100000"/>
              </a:pPr>
              <a:t>5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1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4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228600" indent="-228600">
              <a:buFontTx/>
              <a:buAutoNum type="arabicPeriod"/>
            </a:pPr>
            <a:endParaRPr lang="sr-Latn-CS" smtClean="0"/>
          </a:p>
        </p:txBody>
      </p:sp>
      <p:sp>
        <p:nvSpPr>
          <p:cNvPr id="61443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pPr>
              <a:buSzPct val="100000"/>
            </a:pPr>
            <a:fld id="{BE2CBBE0-6DB8-4CF3-A0DE-35412189F215}" type="slidenum">
              <a:rPr lang="en-US">
                <a:solidFill>
                  <a:srgbClr val="000000"/>
                </a:solidFill>
              </a:rPr>
              <a:pPr>
                <a:buSzPct val="100000"/>
              </a:pPr>
              <a:t>26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89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3490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sr-Latn-CS" smtClean="0"/>
          </a:p>
        </p:txBody>
      </p:sp>
      <p:sp>
        <p:nvSpPr>
          <p:cNvPr id="63491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pPr>
              <a:buSzPct val="100000"/>
            </a:pPr>
            <a:fld id="{F07F5473-F181-4AAF-921B-6B6E72BA2092}" type="slidenum">
              <a:rPr lang="en-US">
                <a:solidFill>
                  <a:srgbClr val="000000"/>
                </a:solidFill>
              </a:rPr>
              <a:pPr>
                <a:buSzPct val="100000"/>
              </a:pPr>
              <a:t>27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7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5538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sr-Latn-CS" smtClean="0"/>
          </a:p>
        </p:txBody>
      </p:sp>
      <p:sp>
        <p:nvSpPr>
          <p:cNvPr id="65539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pPr>
              <a:buSzPct val="100000"/>
            </a:pPr>
            <a:fld id="{ACD80E5B-6B32-421A-A995-6F4B268764C7}" type="slidenum">
              <a:rPr lang="en-US">
                <a:solidFill>
                  <a:srgbClr val="000000"/>
                </a:solidFill>
              </a:rPr>
              <a:pPr>
                <a:buSzPct val="100000"/>
              </a:pPr>
              <a:t>28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09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8610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sr-Latn-CS" smtClean="0"/>
          </a:p>
        </p:txBody>
      </p:sp>
      <p:sp>
        <p:nvSpPr>
          <p:cNvPr id="68611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pPr>
              <a:buSzPct val="100000"/>
            </a:pPr>
            <a:fld id="{AD2CDB5D-E7D0-4D0C-B665-28D5F0073E9E}" type="slidenum">
              <a:rPr lang="en-US">
                <a:solidFill>
                  <a:srgbClr val="000000"/>
                </a:solidFill>
              </a:rPr>
              <a:pPr>
                <a:buSzPct val="100000"/>
              </a:pPr>
              <a:t>30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4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228600" indent="-228600">
              <a:buFontTx/>
              <a:buAutoNum type="arabicPeriod"/>
            </a:pPr>
            <a:endParaRPr lang="sr-Latn-CS" smtClean="0"/>
          </a:p>
        </p:txBody>
      </p:sp>
      <p:sp>
        <p:nvSpPr>
          <p:cNvPr id="23555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pPr>
              <a:buSzPct val="100000"/>
            </a:pPr>
            <a:fld id="{9CFED08F-1F50-40F8-87B3-016C9C7FF700}" type="slidenum">
              <a:rPr lang="en-US">
                <a:solidFill>
                  <a:srgbClr val="000000"/>
                </a:solidFill>
              </a:rPr>
              <a:pPr>
                <a:buSzPct val="100000"/>
              </a:pPr>
              <a:t>6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sr-Latn-CS" smtClean="0"/>
          </a:p>
        </p:txBody>
      </p:sp>
      <p:sp>
        <p:nvSpPr>
          <p:cNvPr id="25603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pPr>
              <a:buSzPct val="100000"/>
            </a:pPr>
            <a:fld id="{10BAABC3-6D38-4EDE-9401-B41D77EA1C3E}" type="slidenum">
              <a:rPr lang="en-US">
                <a:solidFill>
                  <a:srgbClr val="000000"/>
                </a:solidFill>
              </a:rPr>
              <a:pPr>
                <a:buSzPct val="100000"/>
              </a:pPr>
              <a:t>7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0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sr-Latn-CS" smtClean="0"/>
          </a:p>
        </p:txBody>
      </p:sp>
      <p:sp>
        <p:nvSpPr>
          <p:cNvPr id="27651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pPr>
              <a:buSzPct val="100000"/>
            </a:pPr>
            <a:fld id="{D767703D-8ED5-4913-B414-7C3F1E514688}" type="slidenum">
              <a:rPr lang="en-US">
                <a:solidFill>
                  <a:srgbClr val="000000"/>
                </a:solidFill>
              </a:rPr>
              <a:pPr>
                <a:buSzPct val="100000"/>
              </a:pPr>
              <a:t>8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8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sr-Latn-CS" smtClean="0"/>
          </a:p>
        </p:txBody>
      </p:sp>
      <p:sp>
        <p:nvSpPr>
          <p:cNvPr id="29699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pPr>
              <a:buSzPct val="100000"/>
            </a:pPr>
            <a:fld id="{D523DE76-50B0-4F80-9110-82F12721D792}" type="slidenum">
              <a:rPr lang="en-US">
                <a:solidFill>
                  <a:srgbClr val="000000"/>
                </a:solidFill>
              </a:rPr>
              <a:pPr>
                <a:buSzPct val="100000"/>
              </a:pPr>
              <a:t>9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6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sr-Latn-CS" smtClean="0"/>
          </a:p>
        </p:txBody>
      </p:sp>
      <p:sp>
        <p:nvSpPr>
          <p:cNvPr id="3174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pPr>
              <a:buSzPct val="100000"/>
            </a:pPr>
            <a:fld id="{E3B8934E-778E-4561-8695-AFC095EC2806}" type="slidenum">
              <a:rPr lang="en-US">
                <a:solidFill>
                  <a:srgbClr val="000000"/>
                </a:solidFill>
              </a:rPr>
              <a:pPr>
                <a:buSzPct val="100000"/>
              </a:pPr>
              <a:t>10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4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sr-Latn-CS" smtClean="0"/>
          </a:p>
        </p:txBody>
      </p:sp>
      <p:sp>
        <p:nvSpPr>
          <p:cNvPr id="33795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pPr>
              <a:buSzPct val="100000"/>
            </a:pPr>
            <a:fld id="{76197B3D-A19A-4A29-9D89-345AC0263F92}" type="slidenum">
              <a:rPr lang="en-US">
                <a:solidFill>
                  <a:srgbClr val="000000"/>
                </a:solidFill>
              </a:rPr>
              <a:pPr>
                <a:buSzPct val="100000"/>
              </a:pPr>
              <a:t>11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sr-Latn-CS" smtClean="0"/>
          </a:p>
        </p:txBody>
      </p:sp>
      <p:sp>
        <p:nvSpPr>
          <p:cNvPr id="35843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pPr>
              <a:buSzPct val="100000"/>
            </a:pPr>
            <a:fld id="{0FA122F8-CD0A-4615-9C4B-BFB528EFDCAC}" type="slidenum">
              <a:rPr lang="en-US">
                <a:solidFill>
                  <a:srgbClr val="000000"/>
                </a:solidFill>
              </a:rPr>
              <a:pPr>
                <a:buSzPct val="100000"/>
              </a:pPr>
              <a:t>12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86B0DFF-AD5D-409F-8397-D90CF93817BB}" type="datetimeFigureOut">
              <a:rPr lang="en-GB"/>
              <a:pPr/>
              <a:t>10/10/2017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308B997-316B-4BC4-AEB4-6E587A1A0632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360E72B-D550-49A2-8C50-264CF83F943C}" type="datetimeFigureOut">
              <a:rPr lang="en-GB"/>
              <a:pPr/>
              <a:t>10/10/2017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347031D-8597-4BFB-97C1-B7D756E8EC4F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52736"/>
            <a:ext cx="2057400" cy="507342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052736"/>
            <a:ext cx="6019800" cy="507342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AB53449-07ED-420E-930F-61C6B50A7D02}" type="datetimeFigureOut">
              <a:rPr lang="en-GB"/>
              <a:pPr/>
              <a:t>10/10/2017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83596DA-63F2-4772-8884-5F593891F07B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758E26C-D212-4250-95FE-C20ADEA71323}" type="datetimeFigureOut">
              <a:rPr lang="en-GB"/>
              <a:pPr/>
              <a:t>10/10/2017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C0765A2-4D7E-43E3-B329-398748D90F41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EE591AA-981A-4363-BD1D-0C5C931C6C74}" type="datetimeFigureOut">
              <a:rPr lang="en-GB"/>
              <a:pPr/>
              <a:t>10/10/2017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28705C2-F8F9-4339-A04D-5E6A91FAD7E7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204864"/>
            <a:ext cx="4038600" cy="392129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204864"/>
            <a:ext cx="4038600" cy="392129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5BE89BC-5E31-4351-B835-8645441F449A}" type="datetimeFigureOut">
              <a:rPr lang="en-GB"/>
              <a:pPr/>
              <a:t>10/10/2017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BF113C-3EE5-490B-80E0-116AB8F6D4AB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544" y="2204864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7544" y="2852936"/>
            <a:ext cx="4040188" cy="3270349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4008" y="2204864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4008" y="2852936"/>
            <a:ext cx="4041775" cy="331236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B0C573B-6301-4006-A0D9-EB146E67082C}" type="datetimeFigureOut">
              <a:rPr lang="en-GB"/>
              <a:pPr/>
              <a:t>10/10/2017</a:t>
            </a:fld>
            <a:endParaRPr lang="en-GB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2D1865-25B7-4B76-9E20-5E952F9A0924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47F2CF0-BC74-430D-8E7D-38C9C232E120}" type="datetimeFigureOut">
              <a:rPr lang="en-GB"/>
              <a:pPr/>
              <a:t>10/10/2017</a:t>
            </a:fld>
            <a:endParaRPr lang="en-GB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5F4867-0DB7-4B89-9F05-1F0C689508F9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DFB72FB-1E78-4186-9733-E13320A2D831}" type="datetimeFigureOut">
              <a:rPr lang="en-GB"/>
              <a:pPr/>
              <a:t>10/10/2017</a:t>
            </a:fld>
            <a:endParaRPr lang="en-GB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6D28B1A-8F45-4C0F-8BDD-A9305B673496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052736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63888" y="1052736"/>
            <a:ext cx="5111750" cy="5100166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7544" y="2420888"/>
            <a:ext cx="3008313" cy="372209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D200489-8687-4516-A225-1EFFA4C42E7A}" type="datetimeFigureOut">
              <a:rPr lang="en-GB"/>
              <a:pPr/>
              <a:t>10/10/2017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49B251-F10F-4959-9ECB-A79DE993C34F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1052735"/>
            <a:ext cx="5486400" cy="3674839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345DE80-77DF-4081-A6A9-0ED33185692E}" type="datetimeFigureOut">
              <a:rPr lang="en-GB"/>
              <a:pPr/>
              <a:t>10/10/2017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A276DB-D0A7-45B4-97F4-18ECD1054178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68313" y="1052513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68313" y="2276475"/>
            <a:ext cx="8229600" cy="391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898989"/>
                </a:solidFill>
              </a:defRPr>
            </a:lvl1pPr>
          </a:lstStyle>
          <a:p>
            <a:fld id="{273C4267-A57F-44F6-9D7E-BBB63FE31EE2}" type="datetimeFigureOut">
              <a:rPr lang="en-GB"/>
              <a:pPr/>
              <a:t>10/10/2017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fld id="{E67251B4-0691-418B-8931-B8CD5B79B75F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7" name="Rectangle 6"/>
          <p:cNvSpPr/>
          <p:nvPr userDrawn="1"/>
        </p:nvSpPr>
        <p:spPr>
          <a:xfrm>
            <a:off x="-36513" y="-26988"/>
            <a:ext cx="9180513" cy="1079501"/>
          </a:xfrm>
          <a:prstGeom prst="rect">
            <a:avLst/>
          </a:prstGeom>
          <a:solidFill>
            <a:srgbClr val="2F61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pic>
        <p:nvPicPr>
          <p:cNvPr id="1032" name="Picture 4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-9525" y="-22225"/>
            <a:ext cx="1322388" cy="107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13"/>
          <p:cNvSpPr txBox="1">
            <a:spLocks noChangeArrowheads="1"/>
          </p:cNvSpPr>
          <p:nvPr userDrawn="1"/>
        </p:nvSpPr>
        <p:spPr bwMode="auto">
          <a:xfrm>
            <a:off x="1258888" y="-33338"/>
            <a:ext cx="3817937" cy="1262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buSzPct val="100000"/>
            </a:pPr>
            <a:r>
              <a:rPr lang="en-US" sz="3200" b="1">
                <a:solidFill>
                  <a:srgbClr val="FFFFFF"/>
                </a:solidFill>
                <a:latin typeface="Arial Narrow" pitchFamily="34" charset="0"/>
              </a:rPr>
              <a:t>iPROCEEDS </a:t>
            </a:r>
          </a:p>
          <a:p>
            <a:pPr>
              <a:buSzPct val="100000"/>
            </a:pPr>
            <a:r>
              <a:rPr lang="en-US" sz="1400" b="1">
                <a:solidFill>
                  <a:srgbClr val="FFFFFF"/>
                </a:solidFill>
              </a:rPr>
              <a:t>Projekt na ciljane prihode od kriminal na internetu u Jugoistočnoj Europi i Turskoj</a:t>
            </a:r>
          </a:p>
        </p:txBody>
      </p:sp>
      <p:pic>
        <p:nvPicPr>
          <p:cNvPr id="1034" name="Picture 8" descr="http://www.coe.int/documents/16695/995226/Funded+EU%2BCOE+-+Implemented+COE+dark+background.png/643b8f9d-517b-4fad-82f4-488bde2625b0?t=1375371137000?t=1375371137000"/>
          <p:cNvPicPr>
            <a:picLocks noChangeAspect="1" noChangeArrowheads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4876800" y="188913"/>
            <a:ext cx="4087813" cy="71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MS PGothic" pitchFamily="34" charset="-128"/>
          <a:cs typeface="MS PGothic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itchFamily="34" charset="-128"/>
          <a:cs typeface="MS PGothic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itchFamily="34" charset="-128"/>
          <a:cs typeface="MS PGothic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itchFamily="34" charset="-128"/>
          <a:cs typeface="MS PGothic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itchFamily="34" charset="-128"/>
          <a:cs typeface="MS PGothic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lker.com/clipart-10842.html" TargetMode="External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eaLnBrk="1" hangingPunct="1">
              <a:defRPr/>
            </a:pPr>
            <a:endParaRPr lang="en-GB">
              <a:latin typeface="Calibri" charset="0"/>
              <a:ea typeface="ＭＳ Ｐゴシック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-36513" y="-26988"/>
            <a:ext cx="9180513" cy="1079501"/>
          </a:xfrm>
          <a:prstGeom prst="rect">
            <a:avLst/>
          </a:prstGeom>
          <a:solidFill>
            <a:srgbClr val="2F61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pic>
        <p:nvPicPr>
          <p:cNvPr id="15363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9525" y="-22225"/>
            <a:ext cx="1322388" cy="107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4" name="TextBox 13"/>
          <p:cNvSpPr txBox="1">
            <a:spLocks noChangeArrowheads="1"/>
          </p:cNvSpPr>
          <p:nvPr/>
        </p:nvSpPr>
        <p:spPr bwMode="auto">
          <a:xfrm>
            <a:off x="1258888" y="-33338"/>
            <a:ext cx="3817937" cy="1262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SzPct val="100000"/>
            </a:pPr>
            <a:r>
              <a:rPr lang="en-US" sz="3200" b="1">
                <a:solidFill>
                  <a:srgbClr val="FFFFFF"/>
                </a:solidFill>
                <a:latin typeface="Arial Narrow" pitchFamily="34" charset="0"/>
              </a:rPr>
              <a:t>iPROCEEDS </a:t>
            </a:r>
          </a:p>
          <a:p>
            <a:pPr>
              <a:buSzPct val="100000"/>
            </a:pPr>
            <a:r>
              <a:rPr lang="en-US" sz="1400" b="1">
                <a:solidFill>
                  <a:srgbClr val="FFFFFF"/>
                </a:solidFill>
              </a:rPr>
              <a:t>Projekt na ciljane prihode od kriminal na internetu u Jugoistočnoj Europi i Turskoj</a:t>
            </a:r>
          </a:p>
        </p:txBody>
      </p:sp>
      <p:sp>
        <p:nvSpPr>
          <p:cNvPr id="15" name="Rectangle 14"/>
          <p:cNvSpPr/>
          <p:nvPr/>
        </p:nvSpPr>
        <p:spPr>
          <a:xfrm>
            <a:off x="0" y="6813550"/>
            <a:ext cx="9180513" cy="58738"/>
          </a:xfrm>
          <a:prstGeom prst="rect">
            <a:avLst/>
          </a:prstGeom>
          <a:gradFill flip="none" rotWithShape="1">
            <a:gsLst>
              <a:gs pos="0">
                <a:srgbClr val="2F618F">
                  <a:shade val="30000"/>
                  <a:satMod val="115000"/>
                </a:srgbClr>
              </a:gs>
              <a:gs pos="50000">
                <a:srgbClr val="2F618F">
                  <a:shade val="67500"/>
                  <a:satMod val="115000"/>
                </a:srgbClr>
              </a:gs>
              <a:gs pos="100000">
                <a:srgbClr val="2F618F">
                  <a:shade val="100000"/>
                  <a:satMod val="115000"/>
                </a:srgb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16" name="Rectangle 15"/>
          <p:cNvSpPr/>
          <p:nvPr/>
        </p:nvSpPr>
        <p:spPr>
          <a:xfrm>
            <a:off x="-36513" y="6669088"/>
            <a:ext cx="9180513" cy="239712"/>
          </a:xfrm>
          <a:prstGeom prst="rect">
            <a:avLst/>
          </a:prstGeom>
          <a:gradFill flip="none" rotWithShape="1">
            <a:gsLst>
              <a:gs pos="0">
                <a:srgbClr val="2F618F">
                  <a:shade val="30000"/>
                  <a:satMod val="115000"/>
                </a:srgbClr>
              </a:gs>
              <a:gs pos="50000">
                <a:srgbClr val="2F618F">
                  <a:shade val="67500"/>
                  <a:satMod val="115000"/>
                </a:srgbClr>
              </a:gs>
              <a:gs pos="100000">
                <a:srgbClr val="2F618F">
                  <a:shade val="100000"/>
                  <a:satMod val="115000"/>
                </a:srgb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pic>
        <p:nvPicPr>
          <p:cNvPr id="15367" name="Picture 8" descr="http://www.coe.int/documents/16695/995226/Funded+EU%2BCOE+-+Implemented+COE+dark+background.png/643b8f9d-517b-4fad-82f4-488bde2625b0?t=1375371137000?t=137537113700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76800" y="188913"/>
            <a:ext cx="4087813" cy="71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8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000000"/>
                </a:solidFill>
              </a:rPr>
              <a:t>Tipologije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tokova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novca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od</a:t>
            </a:r>
            <a:r>
              <a:rPr lang="en-US" dirty="0" smtClean="0">
                <a:solidFill>
                  <a:srgbClr val="000000"/>
                </a:solidFill>
              </a:rPr>
              <a:t> internet </a:t>
            </a:r>
            <a:r>
              <a:rPr lang="en-US" dirty="0" err="1" smtClean="0">
                <a:solidFill>
                  <a:srgbClr val="000000"/>
                </a:solidFill>
              </a:rPr>
              <a:t>kriminala</a:t>
            </a:r>
            <a:endParaRPr lang="en-US" dirty="0" smtClean="0">
              <a:solidFill>
                <a:srgbClr val="000000"/>
              </a:solidFill>
            </a:endParaRPr>
          </a:p>
        </p:txBody>
      </p:sp>
      <p:sp>
        <p:nvSpPr>
          <p:cNvPr id="15369" name="Subtit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>
              <a:buFont typeface="Calibri" pitchFamily="34" charset="0"/>
              <a:buNone/>
            </a:pPr>
            <a:r>
              <a:rPr lang="en-US" smtClean="0">
                <a:solidFill>
                  <a:srgbClr val="898989"/>
                </a:solidFill>
              </a:rPr>
              <a:t>Sesija 1.4.2/Čas 3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buSzPct val="100000"/>
            </a:pPr>
            <a:r>
              <a:rPr lang="en-US" smtClean="0">
                <a:solidFill>
                  <a:srgbClr val="000000"/>
                </a:solidFill>
              </a:rPr>
              <a:t>Kvazi kompanije</a:t>
            </a:r>
          </a:p>
        </p:txBody>
      </p:sp>
      <p:sp>
        <p:nvSpPr>
          <p:cNvPr id="30722" name="Content Placeholder 2"/>
          <p:cNvSpPr>
            <a:spLocks noGrp="1"/>
          </p:cNvSpPr>
          <p:nvPr>
            <p:ph idx="1"/>
          </p:nvPr>
        </p:nvSpPr>
        <p:spPr>
          <a:xfrm>
            <a:off x="468313" y="1988840"/>
            <a:ext cx="8229600" cy="3917950"/>
          </a:xfrm>
        </p:spPr>
        <p:txBody>
          <a:bodyPr/>
          <a:lstStyle/>
          <a:p>
            <a:r>
              <a:rPr lang="en-US" dirty="0" err="1" smtClean="0">
                <a:solidFill>
                  <a:srgbClr val="000000"/>
                </a:solidFill>
              </a:rPr>
              <a:t>Kvazi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kompanije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su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vec</a:t>
            </a:r>
            <a:r>
              <a:rPr lang="en-US" dirty="0" smtClean="0">
                <a:solidFill>
                  <a:srgbClr val="000000"/>
                </a:solidFill>
              </a:rPr>
              <a:t>́ </a:t>
            </a:r>
            <a:r>
              <a:rPr lang="en-US" dirty="0" err="1" smtClean="0">
                <a:solidFill>
                  <a:srgbClr val="000000"/>
                </a:solidFill>
              </a:rPr>
              <a:t>dobro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shvaćene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da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su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tehnika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za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pranja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novca</a:t>
            </a:r>
            <a:r>
              <a:rPr lang="en-US" dirty="0" smtClean="0">
                <a:solidFill>
                  <a:srgbClr val="000000"/>
                </a:solidFill>
              </a:rPr>
              <a:t>. </a:t>
            </a:r>
          </a:p>
          <a:p>
            <a:r>
              <a:rPr lang="en-US" dirty="0" smtClean="0">
                <a:solidFill>
                  <a:srgbClr val="000000"/>
                </a:solidFill>
              </a:rPr>
              <a:t>Ova </a:t>
            </a:r>
            <a:r>
              <a:rPr lang="en-US" dirty="0" err="1" smtClean="0">
                <a:solidFill>
                  <a:srgbClr val="000000"/>
                </a:solidFill>
              </a:rPr>
              <a:t>tehnika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pranja</a:t>
            </a:r>
            <a:r>
              <a:rPr lang="en-US" dirty="0" smtClean="0">
                <a:solidFill>
                  <a:srgbClr val="000000"/>
                </a:solidFill>
              </a:rPr>
              <a:t> se </a:t>
            </a:r>
            <a:r>
              <a:rPr lang="en-US" dirty="0" err="1" smtClean="0">
                <a:solidFill>
                  <a:srgbClr val="000000"/>
                </a:solidFill>
              </a:rPr>
              <a:t>takođe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koristi</a:t>
            </a:r>
            <a:r>
              <a:rPr lang="en-US" dirty="0" smtClean="0">
                <a:solidFill>
                  <a:srgbClr val="000000"/>
                </a:solidFill>
              </a:rPr>
              <a:t> u </a:t>
            </a:r>
            <a:r>
              <a:rPr lang="sr-Latn-BA" dirty="0" smtClean="0">
                <a:solidFill>
                  <a:srgbClr val="000000"/>
                </a:solidFill>
              </a:rPr>
              <a:t>internet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svetu</a:t>
            </a:r>
            <a:r>
              <a:rPr lang="en-US" dirty="0" smtClean="0">
                <a:solidFill>
                  <a:srgbClr val="000000"/>
                </a:solidFill>
              </a:rPr>
              <a:t>, </a:t>
            </a:r>
            <a:r>
              <a:rPr lang="en-US" dirty="0" err="1" smtClean="0">
                <a:solidFill>
                  <a:srgbClr val="000000"/>
                </a:solidFill>
              </a:rPr>
              <a:t>prvenstveno</a:t>
            </a:r>
            <a:r>
              <a:rPr lang="en-US" dirty="0" smtClean="0">
                <a:solidFill>
                  <a:srgbClr val="000000"/>
                </a:solidFill>
              </a:rPr>
              <a:t> u </a:t>
            </a:r>
            <a:r>
              <a:rPr lang="en-US" dirty="0" err="1" smtClean="0">
                <a:solidFill>
                  <a:srgbClr val="000000"/>
                </a:solidFill>
              </a:rPr>
              <a:t>pokušaju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da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sr-Latn-BA" dirty="0" smtClean="0">
                <a:solidFill>
                  <a:srgbClr val="000000"/>
                </a:solidFill>
              </a:rPr>
              <a:t>izvršene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transakcije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izgledaju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legitimnije</a:t>
            </a:r>
            <a:r>
              <a:rPr lang="en-US" dirty="0" smtClean="0">
                <a:solidFill>
                  <a:srgbClr val="000000"/>
                </a:solidFill>
              </a:rPr>
              <a:t>.</a:t>
            </a:r>
          </a:p>
          <a:p>
            <a:r>
              <a:rPr lang="en-US" dirty="0" err="1" smtClean="0">
                <a:solidFill>
                  <a:srgbClr val="000000"/>
                </a:solidFill>
              </a:rPr>
              <a:t>Iznosi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sredstava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koja</a:t>
            </a:r>
            <a:r>
              <a:rPr lang="en-US" dirty="0" smtClean="0">
                <a:solidFill>
                  <a:srgbClr val="000000"/>
                </a:solidFill>
              </a:rPr>
              <a:t> se </a:t>
            </a:r>
            <a:r>
              <a:rPr lang="en-US" dirty="0" err="1" smtClean="0">
                <a:solidFill>
                  <a:srgbClr val="000000"/>
                </a:solidFill>
              </a:rPr>
              <a:t>prenose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na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kvazi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kompanije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imaju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tendenciju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da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budu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veći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od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iznosa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koji</a:t>
            </a:r>
            <a:r>
              <a:rPr lang="en-US" dirty="0" smtClean="0">
                <a:solidFill>
                  <a:srgbClr val="000000"/>
                </a:solidFill>
              </a:rPr>
              <a:t> se </a:t>
            </a:r>
            <a:r>
              <a:rPr lang="en-US" dirty="0" err="1" smtClean="0">
                <a:solidFill>
                  <a:srgbClr val="000000"/>
                </a:solidFill>
              </a:rPr>
              <a:t>prenose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na</a:t>
            </a:r>
            <a:r>
              <a:rPr lang="en-US" dirty="0" smtClean="0">
                <a:solidFill>
                  <a:srgbClr val="000000"/>
                </a:solidFill>
              </a:rPr>
              <a:t> / </a:t>
            </a:r>
            <a:r>
              <a:rPr lang="en-US" dirty="0" err="1" smtClean="0">
                <a:solidFill>
                  <a:srgbClr val="000000"/>
                </a:solidFill>
              </a:rPr>
              <a:t>sa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pojedinačnim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krijumčarima</a:t>
            </a:r>
            <a:r>
              <a:rPr lang="en-US" dirty="0" smtClean="0">
                <a:solidFill>
                  <a:srgbClr val="000000"/>
                </a:solidFill>
              </a:rPr>
              <a:t>.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buSzPct val="100000"/>
            </a:pPr>
            <a:r>
              <a:rPr lang="en-US" smtClean="0">
                <a:solidFill>
                  <a:srgbClr val="000000"/>
                </a:solidFill>
              </a:rPr>
              <a:t>Rekapitulacija: Kvazi kompanije</a:t>
            </a:r>
          </a:p>
        </p:txBody>
      </p:sp>
      <p:sp>
        <p:nvSpPr>
          <p:cNvPr id="32770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3000" dirty="0" err="1" smtClean="0">
                <a:solidFill>
                  <a:srgbClr val="000000"/>
                </a:solidFill>
              </a:rPr>
              <a:t>Kvazi</a:t>
            </a:r>
            <a:r>
              <a:rPr lang="en-US" sz="3000" dirty="0" smtClean="0">
                <a:solidFill>
                  <a:srgbClr val="000000"/>
                </a:solidFill>
              </a:rPr>
              <a:t> </a:t>
            </a:r>
            <a:r>
              <a:rPr lang="en-US" sz="3000" dirty="0" err="1" smtClean="0">
                <a:solidFill>
                  <a:srgbClr val="000000"/>
                </a:solidFill>
              </a:rPr>
              <a:t>kompanije</a:t>
            </a:r>
            <a:r>
              <a:rPr lang="en-US" sz="3000" dirty="0" smtClean="0">
                <a:solidFill>
                  <a:srgbClr val="000000"/>
                </a:solidFill>
              </a:rPr>
              <a:t> </a:t>
            </a:r>
            <a:r>
              <a:rPr lang="en-US" sz="3000" dirty="0" err="1" smtClean="0">
                <a:solidFill>
                  <a:srgbClr val="000000"/>
                </a:solidFill>
              </a:rPr>
              <a:t>su</a:t>
            </a:r>
            <a:r>
              <a:rPr lang="en-US" sz="3000" dirty="0" smtClean="0">
                <a:solidFill>
                  <a:srgbClr val="000000"/>
                </a:solidFill>
              </a:rPr>
              <a:t> </a:t>
            </a:r>
            <a:r>
              <a:rPr lang="en-US" sz="3000" dirty="0" err="1" smtClean="0">
                <a:solidFill>
                  <a:srgbClr val="000000"/>
                </a:solidFill>
              </a:rPr>
              <a:t>kompanije</a:t>
            </a:r>
            <a:r>
              <a:rPr lang="en-US" sz="3000" dirty="0" smtClean="0">
                <a:solidFill>
                  <a:srgbClr val="000000"/>
                </a:solidFill>
              </a:rPr>
              <a:t> </a:t>
            </a:r>
            <a:r>
              <a:rPr lang="en-US" sz="3000" dirty="0" err="1" smtClean="0">
                <a:solidFill>
                  <a:srgbClr val="000000"/>
                </a:solidFill>
              </a:rPr>
              <a:t>koje</a:t>
            </a:r>
            <a:r>
              <a:rPr lang="en-US" sz="3000" dirty="0" smtClean="0">
                <a:solidFill>
                  <a:srgbClr val="000000"/>
                </a:solidFill>
              </a:rPr>
              <a:t> </a:t>
            </a:r>
            <a:r>
              <a:rPr lang="en-US" sz="3000" dirty="0" err="1" smtClean="0">
                <a:solidFill>
                  <a:srgbClr val="000000"/>
                </a:solidFill>
              </a:rPr>
              <a:t>nemaju</a:t>
            </a:r>
            <a:r>
              <a:rPr lang="en-US" sz="3000" dirty="0" smtClean="0">
                <a:solidFill>
                  <a:srgbClr val="000000"/>
                </a:solidFill>
              </a:rPr>
              <a:t> </a:t>
            </a:r>
            <a:r>
              <a:rPr lang="en-US" sz="3000" dirty="0" err="1" smtClean="0">
                <a:solidFill>
                  <a:srgbClr val="000000"/>
                </a:solidFill>
              </a:rPr>
              <a:t>poslovnu</a:t>
            </a:r>
            <a:r>
              <a:rPr lang="en-US" sz="3000" dirty="0" smtClean="0">
                <a:solidFill>
                  <a:srgbClr val="000000"/>
                </a:solidFill>
              </a:rPr>
              <a:t> </a:t>
            </a:r>
            <a:r>
              <a:rPr lang="en-US" sz="3000" dirty="0" err="1" smtClean="0">
                <a:solidFill>
                  <a:srgbClr val="000000"/>
                </a:solidFill>
              </a:rPr>
              <a:t>delatnost</a:t>
            </a:r>
            <a:r>
              <a:rPr lang="en-US" sz="3000" dirty="0" smtClean="0">
                <a:solidFill>
                  <a:srgbClr val="000000"/>
                </a:solidFill>
              </a:rPr>
              <a:t>, </a:t>
            </a:r>
            <a:r>
              <a:rPr lang="en-US" sz="3000" dirty="0" err="1" smtClean="0">
                <a:solidFill>
                  <a:srgbClr val="000000"/>
                </a:solidFill>
              </a:rPr>
              <a:t>imovinu</a:t>
            </a:r>
            <a:r>
              <a:rPr lang="en-US" sz="3000" dirty="0" smtClean="0">
                <a:solidFill>
                  <a:srgbClr val="000000"/>
                </a:solidFill>
              </a:rPr>
              <a:t> </a:t>
            </a:r>
            <a:r>
              <a:rPr lang="en-US" sz="3000" dirty="0" err="1" smtClean="0">
                <a:solidFill>
                  <a:srgbClr val="000000"/>
                </a:solidFill>
              </a:rPr>
              <a:t>ili</a:t>
            </a:r>
            <a:r>
              <a:rPr lang="en-US" sz="3000" dirty="0" smtClean="0">
                <a:solidFill>
                  <a:srgbClr val="000000"/>
                </a:solidFill>
              </a:rPr>
              <a:t> </a:t>
            </a:r>
            <a:r>
              <a:rPr lang="en-US" sz="3000" dirty="0" err="1" smtClean="0">
                <a:solidFill>
                  <a:srgbClr val="000000"/>
                </a:solidFill>
              </a:rPr>
              <a:t>obaveze</a:t>
            </a:r>
            <a:r>
              <a:rPr lang="en-US" sz="3000" dirty="0" smtClean="0">
                <a:solidFill>
                  <a:srgbClr val="000000"/>
                </a:solidFill>
              </a:rPr>
              <a:t>, </a:t>
            </a:r>
            <a:r>
              <a:rPr lang="en-US" sz="3000" dirty="0" err="1" smtClean="0">
                <a:solidFill>
                  <a:srgbClr val="000000"/>
                </a:solidFill>
              </a:rPr>
              <a:t>stvorene</a:t>
            </a:r>
            <a:r>
              <a:rPr lang="en-US" sz="3000" dirty="0" smtClean="0">
                <a:solidFill>
                  <a:srgbClr val="000000"/>
                </a:solidFill>
              </a:rPr>
              <a:t> </a:t>
            </a:r>
            <a:r>
              <a:rPr lang="en-US" sz="3000" dirty="0" err="1" smtClean="0">
                <a:solidFill>
                  <a:srgbClr val="000000"/>
                </a:solidFill>
              </a:rPr>
              <a:t>isključivo</a:t>
            </a:r>
            <a:r>
              <a:rPr lang="en-US" sz="3000" dirty="0" smtClean="0">
                <a:solidFill>
                  <a:srgbClr val="000000"/>
                </a:solidFill>
              </a:rPr>
              <a:t> u </a:t>
            </a:r>
            <a:r>
              <a:rPr lang="en-US" sz="3000" dirty="0" err="1" smtClean="0">
                <a:solidFill>
                  <a:srgbClr val="000000"/>
                </a:solidFill>
              </a:rPr>
              <a:t>svrhu</a:t>
            </a:r>
            <a:r>
              <a:rPr lang="en-US" sz="3000" dirty="0" smtClean="0">
                <a:solidFill>
                  <a:srgbClr val="000000"/>
                </a:solidFill>
              </a:rPr>
              <a:t> </a:t>
            </a:r>
            <a:r>
              <a:rPr lang="en-US" sz="3000" dirty="0" err="1" smtClean="0">
                <a:solidFill>
                  <a:srgbClr val="000000"/>
                </a:solidFill>
              </a:rPr>
              <a:t>držanja</a:t>
            </a:r>
            <a:r>
              <a:rPr lang="en-US" sz="3000" dirty="0" smtClean="0">
                <a:solidFill>
                  <a:srgbClr val="000000"/>
                </a:solidFill>
              </a:rPr>
              <a:t> </a:t>
            </a:r>
            <a:r>
              <a:rPr lang="en-US" sz="3000" dirty="0" err="1" smtClean="0">
                <a:solidFill>
                  <a:srgbClr val="000000"/>
                </a:solidFill>
              </a:rPr>
              <a:t>bankovnih</a:t>
            </a:r>
            <a:r>
              <a:rPr lang="en-US" sz="3000" dirty="0" smtClean="0">
                <a:solidFill>
                  <a:srgbClr val="000000"/>
                </a:solidFill>
              </a:rPr>
              <a:t> </a:t>
            </a:r>
            <a:r>
              <a:rPr lang="en-US" sz="3000" dirty="0" err="1" smtClean="0">
                <a:solidFill>
                  <a:srgbClr val="000000"/>
                </a:solidFill>
              </a:rPr>
              <a:t>računa</a:t>
            </a:r>
            <a:r>
              <a:rPr lang="en-US" sz="3000" dirty="0" smtClean="0">
                <a:solidFill>
                  <a:srgbClr val="000000"/>
                </a:solidFill>
              </a:rPr>
              <a:t>.</a:t>
            </a:r>
          </a:p>
          <a:p>
            <a:pPr>
              <a:lnSpc>
                <a:spcPct val="90000"/>
              </a:lnSpc>
            </a:pPr>
            <a:r>
              <a:rPr lang="en-US" sz="3000" dirty="0" err="1" smtClean="0">
                <a:solidFill>
                  <a:srgbClr val="000000"/>
                </a:solidFill>
              </a:rPr>
              <a:t>Kvazi</a:t>
            </a:r>
            <a:r>
              <a:rPr lang="en-US" sz="3000" dirty="0" smtClean="0">
                <a:solidFill>
                  <a:srgbClr val="000000"/>
                </a:solidFill>
              </a:rPr>
              <a:t> </a:t>
            </a:r>
            <a:r>
              <a:rPr lang="en-US" sz="3000" dirty="0" err="1" smtClean="0">
                <a:solidFill>
                  <a:srgbClr val="000000"/>
                </a:solidFill>
              </a:rPr>
              <a:t>kompanije</a:t>
            </a:r>
            <a:r>
              <a:rPr lang="en-US" sz="3000" dirty="0" smtClean="0">
                <a:solidFill>
                  <a:srgbClr val="000000"/>
                </a:solidFill>
              </a:rPr>
              <a:t> (</a:t>
            </a:r>
            <a:r>
              <a:rPr lang="en-US" sz="3000" dirty="0" err="1" smtClean="0">
                <a:solidFill>
                  <a:srgbClr val="000000"/>
                </a:solidFill>
              </a:rPr>
              <a:t>ili</a:t>
            </a:r>
            <a:r>
              <a:rPr lang="en-US" sz="3000" dirty="0" smtClean="0">
                <a:solidFill>
                  <a:srgbClr val="000000"/>
                </a:solidFill>
              </a:rPr>
              <a:t> </a:t>
            </a:r>
            <a:r>
              <a:rPr lang="en-US" sz="3000" dirty="0" err="1" smtClean="0">
                <a:solidFill>
                  <a:srgbClr val="000000"/>
                </a:solidFill>
              </a:rPr>
              <a:t>njihovi</a:t>
            </a:r>
            <a:r>
              <a:rPr lang="en-US" sz="3000" dirty="0" smtClean="0">
                <a:solidFill>
                  <a:srgbClr val="000000"/>
                </a:solidFill>
              </a:rPr>
              <a:t> </a:t>
            </a:r>
            <a:r>
              <a:rPr lang="en-US" sz="3000" dirty="0" err="1" smtClean="0">
                <a:solidFill>
                  <a:srgbClr val="000000"/>
                </a:solidFill>
              </a:rPr>
              <a:t>bankovni</a:t>
            </a:r>
            <a:r>
              <a:rPr lang="en-US" sz="3000" dirty="0" smtClean="0">
                <a:solidFill>
                  <a:srgbClr val="000000"/>
                </a:solidFill>
              </a:rPr>
              <a:t> </a:t>
            </a:r>
            <a:r>
              <a:rPr lang="en-US" sz="3000" dirty="0" err="1" smtClean="0">
                <a:solidFill>
                  <a:srgbClr val="000000"/>
                </a:solidFill>
              </a:rPr>
              <a:t>računi</a:t>
            </a:r>
            <a:r>
              <a:rPr lang="en-US" sz="3000" dirty="0" smtClean="0">
                <a:solidFill>
                  <a:srgbClr val="000000"/>
                </a:solidFill>
              </a:rPr>
              <a:t>) </a:t>
            </a:r>
            <a:r>
              <a:rPr lang="en-US" sz="3000" dirty="0" err="1" smtClean="0">
                <a:solidFill>
                  <a:srgbClr val="000000"/>
                </a:solidFill>
              </a:rPr>
              <a:t>često</a:t>
            </a:r>
            <a:r>
              <a:rPr lang="en-US" sz="3000" dirty="0" smtClean="0">
                <a:solidFill>
                  <a:srgbClr val="000000"/>
                </a:solidFill>
              </a:rPr>
              <a:t> se </a:t>
            </a:r>
            <a:r>
              <a:rPr lang="en-US" sz="3000" dirty="0" err="1" smtClean="0">
                <a:solidFill>
                  <a:srgbClr val="000000"/>
                </a:solidFill>
              </a:rPr>
              <a:t>nalaze</a:t>
            </a:r>
            <a:r>
              <a:rPr lang="en-US" sz="3000" dirty="0" smtClean="0">
                <a:solidFill>
                  <a:srgbClr val="000000"/>
                </a:solidFill>
              </a:rPr>
              <a:t> u </a:t>
            </a:r>
            <a:r>
              <a:rPr lang="en-US" sz="3000" dirty="0" err="1" smtClean="0">
                <a:solidFill>
                  <a:srgbClr val="000000"/>
                </a:solidFill>
              </a:rPr>
              <a:t>stranim</a:t>
            </a:r>
            <a:r>
              <a:rPr lang="en-US" sz="3000" dirty="0" smtClean="0">
                <a:solidFill>
                  <a:srgbClr val="000000"/>
                </a:solidFill>
              </a:rPr>
              <a:t> </a:t>
            </a:r>
            <a:r>
              <a:rPr lang="en-US" sz="3000" dirty="0" err="1" smtClean="0">
                <a:solidFill>
                  <a:srgbClr val="000000"/>
                </a:solidFill>
              </a:rPr>
              <a:t>jurisdikcijama</a:t>
            </a:r>
            <a:r>
              <a:rPr lang="en-US" sz="3000" dirty="0" smtClean="0">
                <a:solidFill>
                  <a:srgbClr val="000000"/>
                </a:solidFill>
              </a:rPr>
              <a:t> u </a:t>
            </a:r>
            <a:r>
              <a:rPr lang="en-US" sz="3000" dirty="0" err="1" smtClean="0">
                <a:solidFill>
                  <a:srgbClr val="000000"/>
                </a:solidFill>
              </a:rPr>
              <a:t>odnosu</a:t>
            </a:r>
            <a:r>
              <a:rPr lang="en-US" sz="3000" dirty="0" smtClean="0">
                <a:solidFill>
                  <a:srgbClr val="000000"/>
                </a:solidFill>
              </a:rPr>
              <a:t> </a:t>
            </a:r>
            <a:r>
              <a:rPr lang="en-US" sz="3000" dirty="0" err="1" smtClean="0">
                <a:solidFill>
                  <a:srgbClr val="000000"/>
                </a:solidFill>
              </a:rPr>
              <a:t>na</a:t>
            </a:r>
            <a:r>
              <a:rPr lang="en-US" sz="3000" dirty="0" smtClean="0">
                <a:solidFill>
                  <a:srgbClr val="000000"/>
                </a:solidFill>
              </a:rPr>
              <a:t> </a:t>
            </a:r>
            <a:r>
              <a:rPr lang="en-US" sz="3000" dirty="0" err="1" smtClean="0">
                <a:solidFill>
                  <a:srgbClr val="000000"/>
                </a:solidFill>
              </a:rPr>
              <a:t>lokacij</a:t>
            </a:r>
            <a:r>
              <a:rPr lang="sr-Latn-BA" sz="3000" dirty="0" smtClean="0">
                <a:solidFill>
                  <a:srgbClr val="000000"/>
                </a:solidFill>
              </a:rPr>
              <a:t>u</a:t>
            </a:r>
            <a:r>
              <a:rPr lang="en-US" sz="3000" dirty="0" smtClean="0">
                <a:solidFill>
                  <a:srgbClr val="000000"/>
                </a:solidFill>
              </a:rPr>
              <a:t> </a:t>
            </a:r>
            <a:r>
              <a:rPr lang="en-US" sz="3000" dirty="0" err="1" smtClean="0">
                <a:solidFill>
                  <a:srgbClr val="000000"/>
                </a:solidFill>
              </a:rPr>
              <a:t>predikatnog</a:t>
            </a:r>
            <a:r>
              <a:rPr lang="en-US" sz="3000" dirty="0" smtClean="0">
                <a:solidFill>
                  <a:srgbClr val="000000"/>
                </a:solidFill>
              </a:rPr>
              <a:t> </a:t>
            </a:r>
            <a:r>
              <a:rPr lang="en-US" sz="3000" dirty="0" err="1" smtClean="0">
                <a:solidFill>
                  <a:srgbClr val="000000"/>
                </a:solidFill>
              </a:rPr>
              <a:t>prekršaja</a:t>
            </a:r>
            <a:r>
              <a:rPr lang="en-US" sz="3000" dirty="0" smtClean="0">
                <a:solidFill>
                  <a:srgbClr val="000000"/>
                </a:solidFill>
              </a:rPr>
              <a:t>.</a:t>
            </a:r>
          </a:p>
          <a:p>
            <a:pPr>
              <a:lnSpc>
                <a:spcPct val="90000"/>
              </a:lnSpc>
            </a:pPr>
            <a:r>
              <a:rPr lang="en-US" sz="3000" dirty="0" err="1" smtClean="0">
                <a:solidFill>
                  <a:srgbClr val="000000"/>
                </a:solidFill>
              </a:rPr>
              <a:t>Kvazi</a:t>
            </a:r>
            <a:r>
              <a:rPr lang="en-US" sz="3000" dirty="0" smtClean="0">
                <a:solidFill>
                  <a:srgbClr val="000000"/>
                </a:solidFill>
              </a:rPr>
              <a:t> </a:t>
            </a:r>
            <a:r>
              <a:rPr lang="en-US" sz="3000" dirty="0" err="1" smtClean="0">
                <a:solidFill>
                  <a:srgbClr val="000000"/>
                </a:solidFill>
              </a:rPr>
              <a:t>kompanije</a:t>
            </a:r>
            <a:r>
              <a:rPr lang="en-US" sz="3000" dirty="0" smtClean="0">
                <a:solidFill>
                  <a:srgbClr val="000000"/>
                </a:solidFill>
              </a:rPr>
              <a:t> </a:t>
            </a:r>
            <a:r>
              <a:rPr lang="en-US" sz="3000" dirty="0" err="1" smtClean="0">
                <a:solidFill>
                  <a:srgbClr val="000000"/>
                </a:solidFill>
              </a:rPr>
              <a:t>daju</a:t>
            </a:r>
            <a:r>
              <a:rPr lang="en-US" sz="3000" dirty="0" smtClean="0">
                <a:solidFill>
                  <a:srgbClr val="000000"/>
                </a:solidFill>
              </a:rPr>
              <a:t> </a:t>
            </a:r>
            <a:r>
              <a:rPr lang="en-US" sz="3000" dirty="0" err="1" smtClean="0">
                <a:solidFill>
                  <a:srgbClr val="000000"/>
                </a:solidFill>
              </a:rPr>
              <a:t>fasadu</a:t>
            </a:r>
            <a:r>
              <a:rPr lang="en-US" sz="3000" dirty="0" smtClean="0">
                <a:solidFill>
                  <a:srgbClr val="000000"/>
                </a:solidFill>
              </a:rPr>
              <a:t> </a:t>
            </a:r>
            <a:r>
              <a:rPr lang="en-US" sz="3000" dirty="0" err="1" smtClean="0">
                <a:solidFill>
                  <a:srgbClr val="000000"/>
                </a:solidFill>
              </a:rPr>
              <a:t>legitimiteta</a:t>
            </a:r>
            <a:r>
              <a:rPr lang="en-US" sz="3000" dirty="0" smtClean="0">
                <a:solidFill>
                  <a:srgbClr val="000000"/>
                </a:solidFill>
              </a:rPr>
              <a:t> </a:t>
            </a:r>
            <a:r>
              <a:rPr lang="en-US" sz="3000" dirty="0" err="1" smtClean="0">
                <a:solidFill>
                  <a:srgbClr val="000000"/>
                </a:solidFill>
              </a:rPr>
              <a:t>za</a:t>
            </a:r>
            <a:r>
              <a:rPr lang="en-US" sz="3000" dirty="0" smtClean="0">
                <a:solidFill>
                  <a:srgbClr val="000000"/>
                </a:solidFill>
              </a:rPr>
              <a:t> transfer </a:t>
            </a:r>
            <a:r>
              <a:rPr lang="en-US" sz="3000" dirty="0" err="1" smtClean="0">
                <a:solidFill>
                  <a:srgbClr val="000000"/>
                </a:solidFill>
              </a:rPr>
              <a:t>sredstava</a:t>
            </a:r>
            <a:r>
              <a:rPr lang="en-US" sz="3000" dirty="0" smtClean="0">
                <a:solidFill>
                  <a:srgbClr val="000000"/>
                </a:solidFill>
              </a:rPr>
              <a:t> </a:t>
            </a:r>
            <a:r>
              <a:rPr lang="en-US" sz="3000" dirty="0" err="1" smtClean="0">
                <a:solidFill>
                  <a:srgbClr val="000000"/>
                </a:solidFill>
              </a:rPr>
              <a:t>iz</a:t>
            </a:r>
            <a:r>
              <a:rPr lang="en-US" sz="3000" dirty="0" smtClean="0">
                <a:solidFill>
                  <a:srgbClr val="000000"/>
                </a:solidFill>
              </a:rPr>
              <a:t> </a:t>
            </a:r>
            <a:r>
              <a:rPr lang="en-US" sz="3000" dirty="0" err="1" smtClean="0">
                <a:solidFill>
                  <a:srgbClr val="000000"/>
                </a:solidFill>
              </a:rPr>
              <a:t>banke</a:t>
            </a:r>
            <a:r>
              <a:rPr lang="en-US" sz="3000" dirty="0" smtClean="0">
                <a:solidFill>
                  <a:srgbClr val="000000"/>
                </a:solidFill>
              </a:rPr>
              <a:t> </a:t>
            </a:r>
            <a:r>
              <a:rPr lang="en-US" sz="3000" dirty="0" err="1" smtClean="0">
                <a:solidFill>
                  <a:srgbClr val="000000"/>
                </a:solidFill>
              </a:rPr>
              <a:t>platiše</a:t>
            </a:r>
            <a:r>
              <a:rPr lang="en-US" sz="3000" dirty="0" smtClean="0">
                <a:solidFill>
                  <a:srgbClr val="000000"/>
                </a:solidFill>
              </a:rPr>
              <a:t>.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buSzPct val="100000"/>
            </a:pPr>
            <a:r>
              <a:rPr lang="en-US" smtClean="0">
                <a:solidFill>
                  <a:srgbClr val="000000"/>
                </a:solidFill>
              </a:rPr>
              <a:t>Kvazi kompanije</a:t>
            </a:r>
          </a:p>
        </p:txBody>
      </p:sp>
      <p:sp>
        <p:nvSpPr>
          <p:cNvPr id="18434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>
              <a:solidFill>
                <a:srgbClr val="000000"/>
              </a:solidFill>
            </a:endParaRPr>
          </a:p>
          <a:p>
            <a:endParaRPr lang="en-US" dirty="0" smtClean="0">
              <a:solidFill>
                <a:srgbClr val="000000"/>
              </a:solidFill>
            </a:endParaRPr>
          </a:p>
          <a:p>
            <a:pPr algn="ctr">
              <a:buSzPct val="100000"/>
              <a:buFont typeface="Calibri" pitchFamily="34" charset="0"/>
              <a:buNone/>
            </a:pPr>
            <a:r>
              <a:rPr lang="en-US" dirty="0" err="1" smtClean="0">
                <a:solidFill>
                  <a:srgbClr val="000000"/>
                </a:solidFill>
              </a:rPr>
              <a:t>DISKUSIJA</a:t>
            </a:r>
            <a:r>
              <a:rPr lang="en-US" dirty="0" smtClean="0">
                <a:solidFill>
                  <a:srgbClr val="000000"/>
                </a:solidFill>
              </a:rPr>
              <a:t>: Koji </a:t>
            </a:r>
            <a:r>
              <a:rPr lang="en-US" dirty="0" err="1" smtClean="0">
                <a:solidFill>
                  <a:srgbClr val="000000"/>
                </a:solidFill>
              </a:rPr>
              <a:t>dodatni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izazovi</a:t>
            </a:r>
            <a:r>
              <a:rPr lang="en-US" dirty="0" smtClean="0">
                <a:solidFill>
                  <a:srgbClr val="000000"/>
                </a:solidFill>
              </a:rPr>
              <a:t> se </a:t>
            </a:r>
            <a:r>
              <a:rPr lang="en-US" dirty="0" err="1" smtClean="0">
                <a:solidFill>
                  <a:srgbClr val="000000"/>
                </a:solidFill>
              </a:rPr>
              <a:t>javljaju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kada</a:t>
            </a:r>
            <a:r>
              <a:rPr lang="en-US" dirty="0" smtClean="0">
                <a:solidFill>
                  <a:srgbClr val="000000"/>
                </a:solidFill>
              </a:rPr>
              <a:t> se </a:t>
            </a:r>
            <a:r>
              <a:rPr lang="en-US" dirty="0" err="1" smtClean="0">
                <a:solidFill>
                  <a:srgbClr val="000000"/>
                </a:solidFill>
              </a:rPr>
              <a:t>kvazi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kompanije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koriste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za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sr-Latn-BA" dirty="0" smtClean="0">
                <a:solidFill>
                  <a:srgbClr val="000000"/>
                </a:solidFill>
              </a:rPr>
              <a:t>sticanje </a:t>
            </a:r>
            <a:r>
              <a:rPr lang="en-US" dirty="0" err="1" smtClean="0">
                <a:solidFill>
                  <a:srgbClr val="000000"/>
                </a:solidFill>
              </a:rPr>
              <a:t>prihod</a:t>
            </a:r>
            <a:r>
              <a:rPr lang="sr-Latn-BA" dirty="0" smtClean="0">
                <a:solidFill>
                  <a:srgbClr val="000000"/>
                </a:solidFill>
              </a:rPr>
              <a:t>a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od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kriminala</a:t>
            </a:r>
            <a:r>
              <a:rPr lang="sr-Latn-BA" dirty="0" smtClean="0">
                <a:solidFill>
                  <a:srgbClr val="000000"/>
                </a:solidFill>
              </a:rPr>
              <a:t> na internetu</a:t>
            </a:r>
            <a:r>
              <a:rPr lang="en-US" dirty="0" smtClean="0">
                <a:solidFill>
                  <a:srgbClr val="000000"/>
                </a:solidFill>
              </a:rPr>
              <a:t>?</a:t>
            </a:r>
            <a:endParaRPr lang="en-US" dirty="0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buSzPct val="100000"/>
            </a:pPr>
            <a:r>
              <a:rPr lang="en-US" smtClean="0">
                <a:solidFill>
                  <a:srgbClr val="000000"/>
                </a:solidFill>
              </a:rPr>
              <a:t>Tipologija kvazi kompanije (primer)</a:t>
            </a:r>
          </a:p>
        </p:txBody>
      </p:sp>
      <p:sp>
        <p:nvSpPr>
          <p:cNvPr id="36866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>
                <a:solidFill>
                  <a:srgbClr val="000000"/>
                </a:solidFill>
              </a:rPr>
              <a:t>Kriminalac stvara kvazi kompaniju.</a:t>
            </a:r>
          </a:p>
          <a:p>
            <a:r>
              <a:rPr lang="en-US" smtClean="0">
                <a:solidFill>
                  <a:srgbClr val="000000"/>
                </a:solidFill>
              </a:rPr>
              <a:t>Kriminalac otvara bankovni račun na ime kompanije koja se nalazi u graničnoj državi u stranoj jurisdikciji.</a:t>
            </a:r>
          </a:p>
          <a:p>
            <a:r>
              <a:rPr lang="en-US" smtClean="0">
                <a:solidFill>
                  <a:srgbClr val="000000"/>
                </a:solidFill>
              </a:rPr>
              <a:t>Kriminalac obavlja lažnu delatnost i prenosi sredstva sa računa žrtava na bankovni račun kvazi kompanije.</a:t>
            </a:r>
          </a:p>
          <a:p>
            <a:endParaRPr lang="en-US" smtClean="0">
              <a:solidFill>
                <a:srgbClr val="000000"/>
              </a:solidFill>
            </a:endParaRPr>
          </a:p>
          <a:p>
            <a:endParaRPr lang="en-US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Title 1"/>
          <p:cNvSpPr>
            <a:spLocks noGrp="1"/>
          </p:cNvSpPr>
          <p:nvPr>
            <p:ph type="title"/>
          </p:nvPr>
        </p:nvSpPr>
        <p:spPr>
          <a:xfrm>
            <a:off x="468313" y="1700213"/>
            <a:ext cx="8229600" cy="1008062"/>
          </a:xfrm>
        </p:spPr>
        <p:txBody>
          <a:bodyPr/>
          <a:lstStyle/>
          <a:p>
            <a:pPr>
              <a:buSzPct val="100000"/>
            </a:pPr>
            <a:r>
              <a:rPr lang="en-US" smtClean="0">
                <a:solidFill>
                  <a:srgbClr val="000000"/>
                </a:solidFill>
              </a:rPr>
              <a:t>Identifikacija korišćenja kvazi kompanija</a:t>
            </a:r>
          </a:p>
        </p:txBody>
      </p:sp>
      <p:sp>
        <p:nvSpPr>
          <p:cNvPr id="18434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smtClean="0">
              <a:solidFill>
                <a:srgbClr val="000000"/>
              </a:solidFill>
            </a:endParaRPr>
          </a:p>
          <a:p>
            <a:endParaRPr lang="en-US" smtClean="0">
              <a:solidFill>
                <a:srgbClr val="000000"/>
              </a:solidFill>
            </a:endParaRPr>
          </a:p>
          <a:p>
            <a:pPr algn="ctr">
              <a:buSzPct val="100000"/>
              <a:buFont typeface="Calibri" pitchFamily="34" charset="0"/>
              <a:buNone/>
            </a:pPr>
            <a:r>
              <a:rPr lang="en-US" smtClean="0">
                <a:solidFill>
                  <a:srgbClr val="000000"/>
                </a:solidFill>
              </a:rPr>
              <a:t>DISKUSIJA: Koji se izvori dokaza mogu koristiti da bi se naznačila upotreba kvazi kompanija?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Title 1"/>
          <p:cNvSpPr>
            <a:spLocks noGrp="1"/>
          </p:cNvSpPr>
          <p:nvPr>
            <p:ph type="title"/>
          </p:nvPr>
        </p:nvSpPr>
        <p:spPr>
          <a:xfrm>
            <a:off x="468313" y="1412875"/>
            <a:ext cx="8229600" cy="1295400"/>
          </a:xfrm>
        </p:spPr>
        <p:txBody>
          <a:bodyPr/>
          <a:lstStyle/>
          <a:p>
            <a:pPr>
              <a:buSzPct val="100000"/>
            </a:pPr>
            <a:r>
              <a:rPr lang="en-US" smtClean="0">
                <a:solidFill>
                  <a:srgbClr val="000000"/>
                </a:solidFill>
              </a:rPr>
              <a:t>Identifikacija korišćenja kvazi kompanija</a:t>
            </a:r>
          </a:p>
        </p:txBody>
      </p:sp>
      <p:sp>
        <p:nvSpPr>
          <p:cNvPr id="18434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smtClean="0">
              <a:solidFill>
                <a:srgbClr val="000000"/>
              </a:solidFill>
            </a:endParaRPr>
          </a:p>
          <a:p>
            <a:endParaRPr lang="en-US" smtClean="0">
              <a:solidFill>
                <a:srgbClr val="000000"/>
              </a:solidFill>
            </a:endParaRPr>
          </a:p>
          <a:p>
            <a:pPr algn="ctr">
              <a:buSzPct val="100000"/>
              <a:buFont typeface="Calibri" pitchFamily="34" charset="0"/>
              <a:buNone/>
            </a:pPr>
            <a:r>
              <a:rPr lang="en-US" smtClean="0">
                <a:solidFill>
                  <a:srgbClr val="000000"/>
                </a:solidFill>
              </a:rPr>
              <a:t>DISKUSIJA: Koja procesna ovlašćenja su dostupna / relevantna za identifikaciju / korišćenje kvazi kompanija?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Title 1"/>
          <p:cNvSpPr>
            <a:spLocks noGrp="1"/>
          </p:cNvSpPr>
          <p:nvPr>
            <p:ph type="title"/>
          </p:nvPr>
        </p:nvSpPr>
        <p:spPr>
          <a:xfrm>
            <a:off x="468313" y="1341438"/>
            <a:ext cx="8229600" cy="1143000"/>
          </a:xfrm>
        </p:spPr>
        <p:txBody>
          <a:bodyPr/>
          <a:lstStyle/>
          <a:p>
            <a:pPr>
              <a:buSzPct val="100000"/>
            </a:pPr>
            <a:r>
              <a:rPr lang="en-US" smtClean="0">
                <a:solidFill>
                  <a:srgbClr val="000000"/>
                </a:solidFill>
              </a:rPr>
              <a:t>Zamrzavanje, oduzimanje i konfiskovanje kvazi kompanija</a:t>
            </a:r>
          </a:p>
        </p:txBody>
      </p:sp>
      <p:sp>
        <p:nvSpPr>
          <p:cNvPr id="18434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smtClean="0">
              <a:solidFill>
                <a:srgbClr val="000000"/>
              </a:solidFill>
            </a:endParaRPr>
          </a:p>
          <a:p>
            <a:endParaRPr lang="en-US" smtClean="0">
              <a:solidFill>
                <a:srgbClr val="000000"/>
              </a:solidFill>
            </a:endParaRPr>
          </a:p>
          <a:p>
            <a:pPr algn="ctr">
              <a:buSzPct val="100000"/>
              <a:buFont typeface="Calibri" pitchFamily="34" charset="0"/>
              <a:buNone/>
            </a:pPr>
            <a:r>
              <a:rPr lang="en-US" smtClean="0">
                <a:solidFill>
                  <a:srgbClr val="000000"/>
                </a:solidFill>
              </a:rPr>
              <a:t>DISKUSIJA: Koja procesna ovlašćenja su dostupna / relevantna za zamrzavanje, oduzimanje i konfiskaciju sredstava od kvazi kompanija?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buSzPct val="100000"/>
            </a:pPr>
            <a:r>
              <a:rPr lang="en-US" cap="none" smtClean="0">
                <a:solidFill>
                  <a:srgbClr val="000000"/>
                </a:solidFill>
              </a:rPr>
              <a:t>Prepaid kartice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Arial" charset="0"/>
              <a:buNone/>
              <a:defRPr/>
            </a:pPr>
            <a:endParaRPr lang="en-US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buSzPct val="100000"/>
            </a:pPr>
            <a:r>
              <a:rPr lang="en-US" smtClean="0">
                <a:solidFill>
                  <a:srgbClr val="000000"/>
                </a:solidFill>
              </a:rPr>
              <a:t>Prepaid kartice</a:t>
            </a:r>
          </a:p>
        </p:txBody>
      </p:sp>
      <p:sp>
        <p:nvSpPr>
          <p:cNvPr id="20482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lnSpc>
                <a:spcPct val="90000"/>
              </a:lnSpc>
            </a:pPr>
            <a:r>
              <a:rPr lang="en-US" sz="2700" dirty="0" err="1" smtClean="0">
                <a:solidFill>
                  <a:srgbClr val="000000"/>
                </a:solidFill>
              </a:rPr>
              <a:t>Dozvoljava</a:t>
            </a:r>
            <a:r>
              <a:rPr lang="en-US" sz="2700" dirty="0" smtClean="0">
                <a:solidFill>
                  <a:srgbClr val="000000"/>
                </a:solidFill>
              </a:rPr>
              <a:t> </a:t>
            </a:r>
            <a:r>
              <a:rPr lang="en-US" sz="2700" dirty="0" err="1" smtClean="0">
                <a:solidFill>
                  <a:srgbClr val="000000"/>
                </a:solidFill>
              </a:rPr>
              <a:t>vrednost</a:t>
            </a:r>
            <a:r>
              <a:rPr lang="en-US" sz="2700" dirty="0" smtClean="0">
                <a:solidFill>
                  <a:srgbClr val="000000"/>
                </a:solidFill>
              </a:rPr>
              <a:t> </a:t>
            </a:r>
            <a:r>
              <a:rPr lang="en-US" sz="2700" dirty="0" err="1" smtClean="0">
                <a:solidFill>
                  <a:srgbClr val="000000"/>
                </a:solidFill>
              </a:rPr>
              <a:t>koju</a:t>
            </a:r>
            <a:r>
              <a:rPr lang="en-US" sz="2700" dirty="0" smtClean="0">
                <a:solidFill>
                  <a:srgbClr val="000000"/>
                </a:solidFill>
              </a:rPr>
              <a:t> se </a:t>
            </a:r>
            <a:r>
              <a:rPr lang="en-US" sz="2700" dirty="0" err="1" smtClean="0">
                <a:solidFill>
                  <a:srgbClr val="000000"/>
                </a:solidFill>
              </a:rPr>
              <a:t>asocira</a:t>
            </a:r>
            <a:r>
              <a:rPr lang="en-US" sz="2700" dirty="0" smtClean="0">
                <a:solidFill>
                  <a:srgbClr val="000000"/>
                </a:solidFill>
              </a:rPr>
              <a:t> </a:t>
            </a:r>
            <a:r>
              <a:rPr lang="en-US" sz="2700" dirty="0" err="1" smtClean="0">
                <a:solidFill>
                  <a:srgbClr val="000000"/>
                </a:solidFill>
              </a:rPr>
              <a:t>sa</a:t>
            </a:r>
            <a:r>
              <a:rPr lang="en-US" sz="2700" dirty="0" smtClean="0">
                <a:solidFill>
                  <a:srgbClr val="000000"/>
                </a:solidFill>
              </a:rPr>
              <a:t> </a:t>
            </a:r>
            <a:r>
              <a:rPr lang="en-US" sz="2700" dirty="0" err="1" smtClean="0">
                <a:solidFill>
                  <a:srgbClr val="000000"/>
                </a:solidFill>
              </a:rPr>
              <a:t>platnom</a:t>
            </a:r>
            <a:r>
              <a:rPr lang="en-US" sz="2700" dirty="0" smtClean="0">
                <a:solidFill>
                  <a:srgbClr val="000000"/>
                </a:solidFill>
              </a:rPr>
              <a:t> </a:t>
            </a:r>
            <a:r>
              <a:rPr lang="en-US" sz="2700" dirty="0" err="1" smtClean="0">
                <a:solidFill>
                  <a:srgbClr val="000000"/>
                </a:solidFill>
              </a:rPr>
              <a:t>karticom</a:t>
            </a:r>
            <a:r>
              <a:rPr lang="en-US" sz="2700" dirty="0" smtClean="0">
                <a:solidFill>
                  <a:srgbClr val="000000"/>
                </a:solidFill>
              </a:rPr>
              <a:t> </a:t>
            </a:r>
          </a:p>
          <a:p>
            <a:pPr>
              <a:lnSpc>
                <a:spcPct val="90000"/>
              </a:lnSpc>
            </a:pPr>
            <a:r>
              <a:rPr lang="en-US" sz="2700" dirty="0" err="1" smtClean="0">
                <a:solidFill>
                  <a:srgbClr val="000000"/>
                </a:solidFill>
              </a:rPr>
              <a:t>Dva</a:t>
            </a:r>
            <a:r>
              <a:rPr lang="en-US" sz="2700" dirty="0" smtClean="0">
                <a:solidFill>
                  <a:srgbClr val="000000"/>
                </a:solidFill>
              </a:rPr>
              <a:t> </a:t>
            </a:r>
            <a:r>
              <a:rPr lang="en-US" sz="2700" dirty="0" err="1" smtClean="0">
                <a:solidFill>
                  <a:srgbClr val="000000"/>
                </a:solidFill>
              </a:rPr>
              <a:t>tipa</a:t>
            </a:r>
            <a:r>
              <a:rPr lang="en-US" sz="2700" dirty="0" smtClean="0">
                <a:solidFill>
                  <a:srgbClr val="000000"/>
                </a:solidFill>
              </a:rPr>
              <a:t>:</a:t>
            </a:r>
          </a:p>
          <a:p>
            <a:pPr lvl="1">
              <a:lnSpc>
                <a:spcPct val="90000"/>
              </a:lnSpc>
            </a:pPr>
            <a:r>
              <a:rPr lang="en-US" sz="2400" dirty="0" err="1" smtClean="0">
                <a:solidFill>
                  <a:srgbClr val="000000"/>
                </a:solidFill>
              </a:rPr>
              <a:t>Zatvorene</a:t>
            </a:r>
            <a:r>
              <a:rPr lang="en-US" sz="2400" dirty="0" smtClean="0">
                <a:solidFill>
                  <a:srgbClr val="000000"/>
                </a:solidFill>
              </a:rPr>
              <a:t> prepaid </a:t>
            </a:r>
            <a:r>
              <a:rPr lang="en-US" sz="2400" dirty="0" err="1" smtClean="0">
                <a:solidFill>
                  <a:srgbClr val="000000"/>
                </a:solidFill>
              </a:rPr>
              <a:t>kartice</a:t>
            </a:r>
            <a:r>
              <a:rPr lang="en-US" sz="2400" dirty="0" smtClean="0">
                <a:solidFill>
                  <a:srgbClr val="000000"/>
                </a:solidFill>
              </a:rPr>
              <a:t>: </a:t>
            </a:r>
            <a:r>
              <a:rPr lang="en-US" sz="2400" dirty="0" err="1" smtClean="0">
                <a:solidFill>
                  <a:srgbClr val="000000"/>
                </a:solidFill>
              </a:rPr>
              <a:t>mogu</a:t>
            </a:r>
            <a:r>
              <a:rPr lang="en-US" sz="2400" dirty="0" smtClean="0">
                <a:solidFill>
                  <a:srgbClr val="000000"/>
                </a:solidFill>
              </a:rPr>
              <a:t> se </a:t>
            </a:r>
            <a:r>
              <a:rPr lang="en-US" sz="2400" dirty="0" err="1" smtClean="0">
                <a:solidFill>
                  <a:srgbClr val="000000"/>
                </a:solidFill>
              </a:rPr>
              <a:t>koristiti</a:t>
            </a:r>
            <a:r>
              <a:rPr lang="en-US" sz="2400" dirty="0" smtClean="0">
                <a:solidFill>
                  <a:srgbClr val="000000"/>
                </a:solidFill>
              </a:rPr>
              <a:t> </a:t>
            </a:r>
            <a:r>
              <a:rPr lang="en-US" sz="2400" dirty="0" err="1" smtClean="0">
                <a:solidFill>
                  <a:srgbClr val="000000"/>
                </a:solidFill>
              </a:rPr>
              <a:t>samo</a:t>
            </a:r>
            <a:r>
              <a:rPr lang="en-US" sz="2400" dirty="0" smtClean="0">
                <a:solidFill>
                  <a:srgbClr val="000000"/>
                </a:solidFill>
              </a:rPr>
              <a:t> u </a:t>
            </a:r>
            <a:r>
              <a:rPr lang="en-US" sz="2400" dirty="0" err="1" smtClean="0">
                <a:solidFill>
                  <a:srgbClr val="000000"/>
                </a:solidFill>
              </a:rPr>
              <a:t>određenoj</a:t>
            </a:r>
            <a:r>
              <a:rPr lang="en-US" sz="2400" dirty="0" smtClean="0">
                <a:solidFill>
                  <a:srgbClr val="000000"/>
                </a:solidFill>
              </a:rPr>
              <a:t> </a:t>
            </a:r>
            <a:r>
              <a:rPr lang="en-US" sz="2400" dirty="0" err="1" smtClean="0">
                <a:solidFill>
                  <a:srgbClr val="000000"/>
                </a:solidFill>
              </a:rPr>
              <a:t>kompaniji</a:t>
            </a:r>
            <a:r>
              <a:rPr lang="en-US" sz="2400" dirty="0" smtClean="0">
                <a:solidFill>
                  <a:srgbClr val="000000"/>
                </a:solidFill>
              </a:rPr>
              <a:t> </a:t>
            </a:r>
            <a:r>
              <a:rPr lang="en-US" sz="2400" dirty="0" err="1" smtClean="0">
                <a:solidFill>
                  <a:srgbClr val="000000"/>
                </a:solidFill>
              </a:rPr>
              <a:t>ili</a:t>
            </a:r>
            <a:r>
              <a:rPr lang="en-US" sz="2400" dirty="0" smtClean="0">
                <a:solidFill>
                  <a:srgbClr val="000000"/>
                </a:solidFill>
              </a:rPr>
              <a:t> </a:t>
            </a:r>
            <a:r>
              <a:rPr lang="en-US" sz="2400" dirty="0" err="1" smtClean="0">
                <a:solidFill>
                  <a:srgbClr val="000000"/>
                </a:solidFill>
              </a:rPr>
              <a:t>prodavnici</a:t>
            </a:r>
            <a:r>
              <a:rPr lang="en-US" sz="2400" dirty="0" smtClean="0">
                <a:solidFill>
                  <a:srgbClr val="000000"/>
                </a:solidFill>
              </a:rPr>
              <a:t> (</a:t>
            </a:r>
            <a:r>
              <a:rPr lang="en-US" sz="2400" dirty="0" err="1" smtClean="0">
                <a:solidFill>
                  <a:srgbClr val="000000"/>
                </a:solidFill>
              </a:rPr>
              <a:t>npr</a:t>
            </a:r>
            <a:r>
              <a:rPr lang="en-US" sz="2400" dirty="0" smtClean="0">
                <a:solidFill>
                  <a:srgbClr val="000000"/>
                </a:solidFill>
              </a:rPr>
              <a:t>. </a:t>
            </a:r>
            <a:r>
              <a:rPr lang="en-US" sz="2400" dirty="0" err="1" smtClean="0">
                <a:solidFill>
                  <a:srgbClr val="000000"/>
                </a:solidFill>
              </a:rPr>
              <a:t>poklon</a:t>
            </a:r>
            <a:r>
              <a:rPr lang="en-US" sz="2400" dirty="0" smtClean="0">
                <a:solidFill>
                  <a:srgbClr val="000000"/>
                </a:solidFill>
              </a:rPr>
              <a:t> </a:t>
            </a:r>
            <a:r>
              <a:rPr lang="en-US" sz="2400" dirty="0" err="1" smtClean="0">
                <a:solidFill>
                  <a:srgbClr val="000000"/>
                </a:solidFill>
              </a:rPr>
              <a:t>kartice</a:t>
            </a:r>
            <a:r>
              <a:rPr lang="en-US" sz="2400" dirty="0" smtClean="0">
                <a:solidFill>
                  <a:srgbClr val="000000"/>
                </a:solidFill>
              </a:rPr>
              <a:t>) </a:t>
            </a:r>
            <a:r>
              <a:rPr lang="en-US" sz="2400" dirty="0" err="1" smtClean="0">
                <a:solidFill>
                  <a:srgbClr val="000000"/>
                </a:solidFill>
              </a:rPr>
              <a:t>i</a:t>
            </a:r>
            <a:r>
              <a:rPr lang="en-US" sz="2400" dirty="0" smtClean="0">
                <a:solidFill>
                  <a:srgbClr val="000000"/>
                </a:solidFill>
              </a:rPr>
              <a:t> </a:t>
            </a:r>
            <a:r>
              <a:rPr lang="en-US" sz="2400" dirty="0" err="1" smtClean="0">
                <a:solidFill>
                  <a:srgbClr val="000000"/>
                </a:solidFill>
              </a:rPr>
              <a:t>mogu</a:t>
            </a:r>
            <a:r>
              <a:rPr lang="en-US" sz="2400" dirty="0" smtClean="0">
                <a:solidFill>
                  <a:srgbClr val="000000"/>
                </a:solidFill>
              </a:rPr>
              <a:t> se </a:t>
            </a:r>
            <a:r>
              <a:rPr lang="en-US" sz="2400" dirty="0" err="1" smtClean="0">
                <a:solidFill>
                  <a:srgbClr val="000000"/>
                </a:solidFill>
              </a:rPr>
              <a:t>kupiti</a:t>
            </a:r>
            <a:r>
              <a:rPr lang="en-US" sz="2400" dirty="0" smtClean="0">
                <a:solidFill>
                  <a:srgbClr val="000000"/>
                </a:solidFill>
              </a:rPr>
              <a:t> </a:t>
            </a:r>
            <a:r>
              <a:rPr lang="en-US" sz="2400" dirty="0" err="1" smtClean="0">
                <a:solidFill>
                  <a:srgbClr val="000000"/>
                </a:solidFill>
              </a:rPr>
              <a:t>i</a:t>
            </a:r>
            <a:r>
              <a:rPr lang="en-US" sz="2400" dirty="0" smtClean="0">
                <a:solidFill>
                  <a:srgbClr val="000000"/>
                </a:solidFill>
              </a:rPr>
              <a:t> </a:t>
            </a:r>
            <a:r>
              <a:rPr lang="en-US" sz="2400" dirty="0" err="1" smtClean="0">
                <a:solidFill>
                  <a:srgbClr val="000000"/>
                </a:solidFill>
              </a:rPr>
              <a:t>koristiti</a:t>
            </a:r>
            <a:r>
              <a:rPr lang="en-US" sz="2400" dirty="0" smtClean="0">
                <a:solidFill>
                  <a:srgbClr val="000000"/>
                </a:solidFill>
              </a:rPr>
              <a:t> </a:t>
            </a:r>
            <a:r>
              <a:rPr lang="en-US" sz="2400" dirty="0" err="1" smtClean="0">
                <a:solidFill>
                  <a:srgbClr val="000000"/>
                </a:solidFill>
              </a:rPr>
              <a:t>anonimno</a:t>
            </a:r>
            <a:r>
              <a:rPr lang="en-US" sz="2400" dirty="0" smtClean="0">
                <a:solidFill>
                  <a:srgbClr val="000000"/>
                </a:solidFill>
              </a:rPr>
              <a:t>.</a:t>
            </a:r>
          </a:p>
          <a:p>
            <a:pPr lvl="1">
              <a:lnSpc>
                <a:spcPct val="90000"/>
              </a:lnSpc>
            </a:pPr>
            <a:r>
              <a:rPr lang="en-US" sz="2400" dirty="0" err="1" smtClean="0">
                <a:solidFill>
                  <a:srgbClr val="000000"/>
                </a:solidFill>
              </a:rPr>
              <a:t>Otvorene</a:t>
            </a:r>
            <a:r>
              <a:rPr lang="en-US" sz="2400" dirty="0" smtClean="0">
                <a:solidFill>
                  <a:srgbClr val="000000"/>
                </a:solidFill>
              </a:rPr>
              <a:t> prepaid </a:t>
            </a:r>
            <a:r>
              <a:rPr lang="en-US" sz="2400" dirty="0" err="1" smtClean="0">
                <a:solidFill>
                  <a:srgbClr val="000000"/>
                </a:solidFill>
              </a:rPr>
              <a:t>kartice</a:t>
            </a:r>
            <a:r>
              <a:rPr lang="en-US" sz="2400" dirty="0" smtClean="0">
                <a:solidFill>
                  <a:srgbClr val="000000"/>
                </a:solidFill>
              </a:rPr>
              <a:t>: </a:t>
            </a:r>
            <a:r>
              <a:rPr lang="en-US" sz="2400" dirty="0" err="1" smtClean="0">
                <a:solidFill>
                  <a:srgbClr val="000000"/>
                </a:solidFill>
              </a:rPr>
              <a:t>izdate</a:t>
            </a:r>
            <a:r>
              <a:rPr lang="en-US" sz="2400" dirty="0" smtClean="0">
                <a:solidFill>
                  <a:srgbClr val="000000"/>
                </a:solidFill>
              </a:rPr>
              <a:t> </a:t>
            </a:r>
            <a:r>
              <a:rPr lang="en-US" sz="2400" dirty="0" err="1" smtClean="0">
                <a:solidFill>
                  <a:srgbClr val="000000"/>
                </a:solidFill>
              </a:rPr>
              <a:t>od</a:t>
            </a:r>
            <a:r>
              <a:rPr lang="en-US" sz="2400" dirty="0" smtClean="0">
                <a:solidFill>
                  <a:srgbClr val="000000"/>
                </a:solidFill>
              </a:rPr>
              <a:t> </a:t>
            </a:r>
            <a:r>
              <a:rPr lang="en-US" sz="2400" dirty="0" err="1" smtClean="0">
                <a:solidFill>
                  <a:srgbClr val="000000"/>
                </a:solidFill>
              </a:rPr>
              <a:t>banke</a:t>
            </a:r>
            <a:r>
              <a:rPr lang="en-US" sz="2400" dirty="0" smtClean="0">
                <a:solidFill>
                  <a:srgbClr val="000000"/>
                </a:solidFill>
              </a:rPr>
              <a:t>, </a:t>
            </a:r>
            <a:r>
              <a:rPr lang="en-US" sz="2400" dirty="0" err="1" smtClean="0">
                <a:solidFill>
                  <a:srgbClr val="000000"/>
                </a:solidFill>
              </a:rPr>
              <a:t>kreditne</a:t>
            </a:r>
            <a:r>
              <a:rPr lang="en-US" sz="2400" dirty="0" smtClean="0">
                <a:solidFill>
                  <a:srgbClr val="000000"/>
                </a:solidFill>
              </a:rPr>
              <a:t> </a:t>
            </a:r>
            <a:r>
              <a:rPr lang="en-US" sz="2400" dirty="0" err="1" smtClean="0">
                <a:solidFill>
                  <a:srgbClr val="000000"/>
                </a:solidFill>
              </a:rPr>
              <a:t>kartice</a:t>
            </a:r>
            <a:r>
              <a:rPr lang="en-US" sz="2400" dirty="0" smtClean="0">
                <a:solidFill>
                  <a:srgbClr val="000000"/>
                </a:solidFill>
              </a:rPr>
              <a:t> </a:t>
            </a:r>
            <a:r>
              <a:rPr lang="en-US" sz="2400" dirty="0" err="1" smtClean="0">
                <a:solidFill>
                  <a:srgbClr val="000000"/>
                </a:solidFill>
              </a:rPr>
              <a:t>ili</a:t>
            </a:r>
            <a:r>
              <a:rPr lang="en-US" sz="2400" dirty="0" smtClean="0">
                <a:solidFill>
                  <a:srgbClr val="000000"/>
                </a:solidFill>
              </a:rPr>
              <a:t> </a:t>
            </a:r>
            <a:r>
              <a:rPr lang="en-US" sz="2400" dirty="0" err="1" smtClean="0">
                <a:solidFill>
                  <a:srgbClr val="000000"/>
                </a:solidFill>
              </a:rPr>
              <a:t>druge</a:t>
            </a:r>
            <a:r>
              <a:rPr lang="en-US" sz="2400" dirty="0" smtClean="0">
                <a:solidFill>
                  <a:srgbClr val="000000"/>
                </a:solidFill>
              </a:rPr>
              <a:t> </a:t>
            </a:r>
            <a:r>
              <a:rPr lang="en-US" sz="2400" dirty="0" err="1" smtClean="0">
                <a:solidFill>
                  <a:srgbClr val="000000"/>
                </a:solidFill>
              </a:rPr>
              <a:t>finansijske</a:t>
            </a:r>
            <a:r>
              <a:rPr lang="en-US" sz="2400" dirty="0" smtClean="0">
                <a:solidFill>
                  <a:srgbClr val="000000"/>
                </a:solidFill>
              </a:rPr>
              <a:t> </a:t>
            </a:r>
            <a:r>
              <a:rPr lang="en-US" sz="2400" dirty="0" err="1" smtClean="0">
                <a:solidFill>
                  <a:srgbClr val="000000"/>
                </a:solidFill>
              </a:rPr>
              <a:t>institucije</a:t>
            </a:r>
            <a:r>
              <a:rPr lang="en-US" sz="2400" dirty="0" smtClean="0">
                <a:solidFill>
                  <a:srgbClr val="000000"/>
                </a:solidFill>
              </a:rPr>
              <a:t>. </a:t>
            </a:r>
            <a:r>
              <a:rPr lang="en-US" sz="2400" dirty="0" err="1" smtClean="0">
                <a:solidFill>
                  <a:srgbClr val="000000"/>
                </a:solidFill>
              </a:rPr>
              <a:t>Mogu</a:t>
            </a:r>
            <a:r>
              <a:rPr lang="en-US" sz="2400" dirty="0" smtClean="0">
                <a:solidFill>
                  <a:srgbClr val="000000"/>
                </a:solidFill>
              </a:rPr>
              <a:t> se </a:t>
            </a:r>
            <a:r>
              <a:rPr lang="en-US" sz="2400" dirty="0" err="1" smtClean="0">
                <a:solidFill>
                  <a:srgbClr val="000000"/>
                </a:solidFill>
              </a:rPr>
              <a:t>koristiti</a:t>
            </a:r>
            <a:r>
              <a:rPr lang="en-US" sz="2400" dirty="0" smtClean="0">
                <a:solidFill>
                  <a:srgbClr val="000000"/>
                </a:solidFill>
              </a:rPr>
              <a:t> </a:t>
            </a:r>
            <a:r>
              <a:rPr lang="en-US" sz="2400" dirty="0" err="1" smtClean="0">
                <a:solidFill>
                  <a:srgbClr val="000000"/>
                </a:solidFill>
              </a:rPr>
              <a:t>kao</a:t>
            </a:r>
            <a:r>
              <a:rPr lang="en-US" sz="2400" dirty="0" smtClean="0">
                <a:solidFill>
                  <a:srgbClr val="000000"/>
                </a:solidFill>
              </a:rPr>
              <a:t> </a:t>
            </a:r>
            <a:r>
              <a:rPr lang="en-US" sz="2400" dirty="0" err="1" smtClean="0">
                <a:solidFill>
                  <a:srgbClr val="000000"/>
                </a:solidFill>
              </a:rPr>
              <a:t>i</a:t>
            </a:r>
            <a:r>
              <a:rPr lang="en-US" sz="2400" dirty="0" smtClean="0">
                <a:solidFill>
                  <a:srgbClr val="000000"/>
                </a:solidFill>
              </a:rPr>
              <a:t> </a:t>
            </a:r>
            <a:r>
              <a:rPr lang="en-US" sz="2400" dirty="0" err="1" smtClean="0">
                <a:solidFill>
                  <a:srgbClr val="000000"/>
                </a:solidFill>
              </a:rPr>
              <a:t>bilo</a:t>
            </a:r>
            <a:r>
              <a:rPr lang="en-US" sz="2400" dirty="0" smtClean="0">
                <a:solidFill>
                  <a:srgbClr val="000000"/>
                </a:solidFill>
              </a:rPr>
              <a:t> </a:t>
            </a:r>
            <a:r>
              <a:rPr lang="en-US" sz="2400" dirty="0" err="1" smtClean="0">
                <a:solidFill>
                  <a:srgbClr val="000000"/>
                </a:solidFill>
              </a:rPr>
              <a:t>koja</a:t>
            </a:r>
            <a:r>
              <a:rPr lang="en-US" sz="2400" dirty="0" smtClean="0">
                <a:solidFill>
                  <a:srgbClr val="000000"/>
                </a:solidFill>
              </a:rPr>
              <a:t> </a:t>
            </a:r>
            <a:r>
              <a:rPr lang="en-US" sz="2400" dirty="0" err="1" smtClean="0">
                <a:solidFill>
                  <a:srgbClr val="000000"/>
                </a:solidFill>
              </a:rPr>
              <a:t>druga</a:t>
            </a:r>
            <a:r>
              <a:rPr lang="en-US" sz="2400" dirty="0" smtClean="0">
                <a:solidFill>
                  <a:srgbClr val="000000"/>
                </a:solidFill>
              </a:rPr>
              <a:t> </a:t>
            </a:r>
            <a:r>
              <a:rPr lang="en-US" sz="2400" dirty="0" err="1" smtClean="0">
                <a:solidFill>
                  <a:srgbClr val="000000"/>
                </a:solidFill>
              </a:rPr>
              <a:t>platna</a:t>
            </a:r>
            <a:r>
              <a:rPr lang="en-US" sz="2400" dirty="0" smtClean="0">
                <a:solidFill>
                  <a:srgbClr val="000000"/>
                </a:solidFill>
              </a:rPr>
              <a:t> </a:t>
            </a:r>
            <a:r>
              <a:rPr lang="en-US" sz="2400" dirty="0" err="1" smtClean="0">
                <a:solidFill>
                  <a:srgbClr val="000000"/>
                </a:solidFill>
              </a:rPr>
              <a:t>kartica</a:t>
            </a:r>
            <a:r>
              <a:rPr lang="en-US" sz="2400" dirty="0" smtClean="0">
                <a:solidFill>
                  <a:srgbClr val="000000"/>
                </a:solidFill>
              </a:rPr>
              <a:t>.</a:t>
            </a:r>
          </a:p>
          <a:p>
            <a:pPr>
              <a:lnSpc>
                <a:spcPct val="90000"/>
              </a:lnSpc>
            </a:pPr>
            <a:r>
              <a:rPr lang="en-US" sz="2700" dirty="0" err="1" smtClean="0">
                <a:solidFill>
                  <a:srgbClr val="000000"/>
                </a:solidFill>
              </a:rPr>
              <a:t>Ista</a:t>
            </a:r>
            <a:r>
              <a:rPr lang="en-US" sz="2700" dirty="0" smtClean="0">
                <a:solidFill>
                  <a:srgbClr val="000000"/>
                </a:solidFill>
              </a:rPr>
              <a:t> </a:t>
            </a:r>
            <a:r>
              <a:rPr lang="en-US" sz="2700" dirty="0" err="1" smtClean="0">
                <a:solidFill>
                  <a:srgbClr val="000000"/>
                </a:solidFill>
              </a:rPr>
              <a:t>tipologija</a:t>
            </a:r>
            <a:r>
              <a:rPr lang="en-US" sz="2700" dirty="0" smtClean="0">
                <a:solidFill>
                  <a:srgbClr val="000000"/>
                </a:solidFill>
              </a:rPr>
              <a:t> se </a:t>
            </a:r>
            <a:r>
              <a:rPr lang="en-US" sz="2700" dirty="0" err="1" smtClean="0">
                <a:solidFill>
                  <a:srgbClr val="000000"/>
                </a:solidFill>
              </a:rPr>
              <a:t>primenjuje</a:t>
            </a:r>
            <a:r>
              <a:rPr lang="en-US" sz="2700" dirty="0" smtClean="0">
                <a:solidFill>
                  <a:srgbClr val="000000"/>
                </a:solidFill>
              </a:rPr>
              <a:t> </a:t>
            </a:r>
            <a:r>
              <a:rPr lang="en-US" sz="2700" dirty="0" err="1" smtClean="0">
                <a:solidFill>
                  <a:srgbClr val="000000"/>
                </a:solidFill>
              </a:rPr>
              <a:t>na</a:t>
            </a:r>
            <a:r>
              <a:rPr lang="en-US" sz="2700" dirty="0" smtClean="0">
                <a:solidFill>
                  <a:srgbClr val="000000"/>
                </a:solidFill>
              </a:rPr>
              <a:t> </a:t>
            </a:r>
            <a:r>
              <a:rPr lang="en-US" sz="2700" dirty="0" err="1" smtClean="0">
                <a:solidFill>
                  <a:srgbClr val="000000"/>
                </a:solidFill>
              </a:rPr>
              <a:t>dopunske</a:t>
            </a:r>
            <a:r>
              <a:rPr lang="en-US" sz="2700" dirty="0" smtClean="0">
                <a:solidFill>
                  <a:srgbClr val="000000"/>
                </a:solidFill>
              </a:rPr>
              <a:t> </a:t>
            </a:r>
            <a:r>
              <a:rPr lang="en-US" sz="2700" dirty="0" err="1" smtClean="0">
                <a:solidFill>
                  <a:srgbClr val="000000"/>
                </a:solidFill>
              </a:rPr>
              <a:t>kredite</a:t>
            </a:r>
            <a:r>
              <a:rPr lang="en-US" sz="2700" dirty="0" smtClean="0">
                <a:solidFill>
                  <a:srgbClr val="000000"/>
                </a:solidFill>
              </a:rPr>
              <a:t> </a:t>
            </a:r>
            <a:r>
              <a:rPr lang="en-US" sz="2700" dirty="0" err="1" smtClean="0">
                <a:solidFill>
                  <a:srgbClr val="000000"/>
                </a:solidFill>
              </a:rPr>
              <a:t>za</a:t>
            </a:r>
            <a:r>
              <a:rPr lang="en-US" sz="2700" dirty="0" smtClean="0">
                <a:solidFill>
                  <a:srgbClr val="000000"/>
                </a:solidFill>
              </a:rPr>
              <a:t> </a:t>
            </a:r>
            <a:r>
              <a:rPr lang="en-US" sz="2700" dirty="0" err="1" smtClean="0">
                <a:solidFill>
                  <a:srgbClr val="000000"/>
                </a:solidFill>
              </a:rPr>
              <a:t>mobilne</a:t>
            </a:r>
            <a:r>
              <a:rPr lang="en-US" sz="2700" dirty="0" smtClean="0">
                <a:solidFill>
                  <a:srgbClr val="000000"/>
                </a:solidFill>
              </a:rPr>
              <a:t> </a:t>
            </a:r>
            <a:r>
              <a:rPr lang="en-US" sz="2700" dirty="0" err="1" smtClean="0">
                <a:solidFill>
                  <a:srgbClr val="000000"/>
                </a:solidFill>
              </a:rPr>
              <a:t>telefone</a:t>
            </a:r>
            <a:r>
              <a:rPr lang="en-US" sz="2700" dirty="0" smtClean="0">
                <a:solidFill>
                  <a:srgbClr val="000000"/>
                </a:solidFill>
              </a:rPr>
              <a:t> </a:t>
            </a:r>
            <a:r>
              <a:rPr lang="en-US" sz="2700" dirty="0" err="1" smtClean="0">
                <a:solidFill>
                  <a:srgbClr val="000000"/>
                </a:solidFill>
              </a:rPr>
              <a:t>i</a:t>
            </a:r>
            <a:r>
              <a:rPr lang="en-US" sz="2700" dirty="0" smtClean="0">
                <a:solidFill>
                  <a:srgbClr val="000000"/>
                </a:solidFill>
              </a:rPr>
              <a:t> </a:t>
            </a:r>
            <a:r>
              <a:rPr lang="en-US" sz="2700" dirty="0" smtClean="0">
                <a:solidFill>
                  <a:srgbClr val="000000"/>
                </a:solidFill>
              </a:rPr>
              <a:t>pr</a:t>
            </a:r>
            <a:r>
              <a:rPr lang="sr-Latn-BA" sz="2700" dirty="0" smtClean="0">
                <a:solidFill>
                  <a:srgbClr val="000000"/>
                </a:solidFill>
              </a:rPr>
              <a:t>e</a:t>
            </a:r>
            <a:r>
              <a:rPr lang="en-US" sz="2700" dirty="0" smtClean="0">
                <a:solidFill>
                  <a:srgbClr val="000000"/>
                </a:solidFill>
              </a:rPr>
              <a:t>p</a:t>
            </a:r>
            <a:r>
              <a:rPr lang="sr-Latn-BA" sz="2700" dirty="0" smtClean="0">
                <a:solidFill>
                  <a:srgbClr val="000000"/>
                </a:solidFill>
              </a:rPr>
              <a:t>ai</a:t>
            </a:r>
            <a:r>
              <a:rPr lang="en-US" sz="2700" dirty="0" smtClean="0">
                <a:solidFill>
                  <a:srgbClr val="000000"/>
                </a:solidFill>
              </a:rPr>
              <a:t>d </a:t>
            </a:r>
            <a:r>
              <a:rPr lang="en-US" sz="2700" dirty="0" err="1" smtClean="0">
                <a:solidFill>
                  <a:srgbClr val="000000"/>
                </a:solidFill>
              </a:rPr>
              <a:t>mobilne</a:t>
            </a:r>
            <a:r>
              <a:rPr lang="en-US" sz="2700" dirty="0" smtClean="0">
                <a:solidFill>
                  <a:srgbClr val="000000"/>
                </a:solidFill>
              </a:rPr>
              <a:t> </a:t>
            </a:r>
            <a:r>
              <a:rPr lang="en-US" sz="2700" dirty="0" err="1" smtClean="0">
                <a:solidFill>
                  <a:srgbClr val="000000"/>
                </a:solidFill>
              </a:rPr>
              <a:t>telefone</a:t>
            </a:r>
            <a:r>
              <a:rPr lang="en-US" sz="2700" dirty="0" smtClean="0">
                <a:solidFill>
                  <a:srgbClr val="000000"/>
                </a:solidFill>
              </a:rPr>
              <a:t>.</a:t>
            </a:r>
          </a:p>
          <a:p>
            <a:pPr lvl="1">
              <a:lnSpc>
                <a:spcPct val="90000"/>
              </a:lnSpc>
            </a:pPr>
            <a:endParaRPr lang="en-US" sz="2700" dirty="0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buSzPct val="100000"/>
            </a:pPr>
            <a:r>
              <a:rPr lang="en-US" smtClean="0">
                <a:solidFill>
                  <a:srgbClr val="000000"/>
                </a:solidFill>
              </a:rPr>
              <a:t>Tipologija prepaid kartice</a:t>
            </a:r>
          </a:p>
        </p:txBody>
      </p:sp>
      <p:sp>
        <p:nvSpPr>
          <p:cNvPr id="2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dirty="0" err="1" smtClean="0">
                <a:solidFill>
                  <a:srgbClr val="000000"/>
                </a:solidFill>
              </a:rPr>
              <a:t>Kriminalci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dobijaju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sredstva</a:t>
            </a:r>
            <a:r>
              <a:rPr lang="en-US" dirty="0" smtClean="0">
                <a:solidFill>
                  <a:srgbClr val="000000"/>
                </a:solidFill>
              </a:rPr>
              <a:t>, </a:t>
            </a:r>
            <a:r>
              <a:rPr lang="en-US" dirty="0" err="1" smtClean="0">
                <a:solidFill>
                  <a:srgbClr val="000000"/>
                </a:solidFill>
              </a:rPr>
              <a:t>npr</a:t>
            </a:r>
            <a:r>
              <a:rPr lang="en-US" dirty="0" smtClean="0">
                <a:solidFill>
                  <a:srgbClr val="000000"/>
                </a:solidFill>
              </a:rPr>
              <a:t>. </a:t>
            </a:r>
            <a:r>
              <a:rPr lang="en-US" dirty="0" err="1" smtClean="0">
                <a:solidFill>
                  <a:srgbClr val="000000"/>
                </a:solidFill>
              </a:rPr>
              <a:t>preko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bankarskog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i="1" dirty="0" smtClean="0">
                <a:solidFill>
                  <a:srgbClr val="000000"/>
                </a:solidFill>
              </a:rPr>
              <a:t>mal</a:t>
            </a:r>
            <a:r>
              <a:rPr lang="sr-Latn-BA" i="1" dirty="0" smtClean="0">
                <a:solidFill>
                  <a:srgbClr val="000000"/>
                </a:solidFill>
              </a:rPr>
              <a:t>ware</a:t>
            </a:r>
            <a:r>
              <a:rPr lang="sr-Latn-BA" dirty="0" smtClean="0">
                <a:solidFill>
                  <a:srgbClr val="000000"/>
                </a:solidFill>
              </a:rPr>
              <a:t> program</a:t>
            </a:r>
            <a:r>
              <a:rPr lang="en-US" dirty="0" smtClean="0">
                <a:solidFill>
                  <a:srgbClr val="000000"/>
                </a:solidFill>
              </a:rPr>
              <a:t>a</a:t>
            </a:r>
            <a:r>
              <a:rPr lang="en-US" dirty="0" smtClean="0">
                <a:solidFill>
                  <a:srgbClr val="000000"/>
                </a:solidFill>
              </a:rPr>
              <a:t>. </a:t>
            </a:r>
          </a:p>
          <a:p>
            <a:pPr>
              <a:lnSpc>
                <a:spcPct val="90000"/>
              </a:lnSpc>
            </a:pPr>
            <a:r>
              <a:rPr lang="en-US" dirty="0" err="1" smtClean="0">
                <a:solidFill>
                  <a:srgbClr val="000000"/>
                </a:solidFill>
              </a:rPr>
              <a:t>Sredstva</a:t>
            </a:r>
            <a:r>
              <a:rPr lang="en-US" dirty="0" smtClean="0">
                <a:solidFill>
                  <a:srgbClr val="000000"/>
                </a:solidFill>
              </a:rPr>
              <a:t> se </a:t>
            </a:r>
            <a:r>
              <a:rPr lang="en-US" dirty="0" err="1" smtClean="0">
                <a:solidFill>
                  <a:srgbClr val="000000"/>
                </a:solidFill>
              </a:rPr>
              <a:t>prenose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sr-Latn-BA" dirty="0" smtClean="0">
                <a:solidFill>
                  <a:srgbClr val="000000"/>
                </a:solidFill>
              </a:rPr>
              <a:t>na </a:t>
            </a:r>
            <a:r>
              <a:rPr lang="en-US" dirty="0" err="1" smtClean="0">
                <a:solidFill>
                  <a:srgbClr val="000000"/>
                </a:solidFill>
              </a:rPr>
              <a:t>novčanog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krijumčara</a:t>
            </a:r>
            <a:r>
              <a:rPr lang="en-US" dirty="0" smtClean="0">
                <a:solidFill>
                  <a:srgbClr val="000000"/>
                </a:solidFill>
              </a:rPr>
              <a:t>.</a:t>
            </a:r>
          </a:p>
          <a:p>
            <a:pPr>
              <a:lnSpc>
                <a:spcPct val="90000"/>
              </a:lnSpc>
            </a:pPr>
            <a:r>
              <a:rPr lang="en-US" dirty="0" err="1" smtClean="0">
                <a:solidFill>
                  <a:srgbClr val="000000"/>
                </a:solidFill>
              </a:rPr>
              <a:t>Krijumčar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povlači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gotovinu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i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koristi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gotovinu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za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kupovinu</a:t>
            </a:r>
            <a:r>
              <a:rPr lang="en-US" dirty="0" smtClean="0">
                <a:solidFill>
                  <a:srgbClr val="000000"/>
                </a:solidFill>
              </a:rPr>
              <a:t> prepaid </a:t>
            </a:r>
            <a:r>
              <a:rPr lang="en-US" dirty="0" err="1" smtClean="0">
                <a:solidFill>
                  <a:srgbClr val="000000"/>
                </a:solidFill>
              </a:rPr>
              <a:t>kartica</a:t>
            </a:r>
            <a:r>
              <a:rPr lang="en-US" dirty="0" smtClean="0">
                <a:solidFill>
                  <a:srgbClr val="000000"/>
                </a:solidFill>
              </a:rPr>
              <a:t>.</a:t>
            </a:r>
          </a:p>
          <a:p>
            <a:pPr>
              <a:lnSpc>
                <a:spcPct val="90000"/>
              </a:lnSpc>
            </a:pPr>
            <a:r>
              <a:rPr lang="en-US" dirty="0" err="1" smtClean="0">
                <a:solidFill>
                  <a:srgbClr val="000000"/>
                </a:solidFill>
              </a:rPr>
              <a:t>Karte</a:t>
            </a:r>
            <a:r>
              <a:rPr lang="en-US" dirty="0" smtClean="0">
                <a:solidFill>
                  <a:srgbClr val="000000"/>
                </a:solidFill>
              </a:rPr>
              <a:t> se </a:t>
            </a:r>
            <a:r>
              <a:rPr lang="en-US" dirty="0" err="1" smtClean="0">
                <a:solidFill>
                  <a:srgbClr val="000000"/>
                </a:solidFill>
              </a:rPr>
              <a:t>zatim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koriste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ili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prodaju</a:t>
            </a:r>
            <a:r>
              <a:rPr lang="en-US" dirty="0" smtClean="0">
                <a:solidFill>
                  <a:srgbClr val="000000"/>
                </a:solidFill>
              </a:rPr>
              <a:t>. </a:t>
            </a:r>
            <a:r>
              <a:rPr lang="en-US" dirty="0" err="1" smtClean="0">
                <a:solidFill>
                  <a:srgbClr val="000000"/>
                </a:solidFill>
              </a:rPr>
              <a:t>Kada</a:t>
            </a:r>
            <a:r>
              <a:rPr lang="en-US" dirty="0" smtClean="0">
                <a:solidFill>
                  <a:srgbClr val="000000"/>
                </a:solidFill>
              </a:rPr>
              <a:t> se </a:t>
            </a:r>
            <a:r>
              <a:rPr lang="en-US" dirty="0" err="1" smtClean="0">
                <a:solidFill>
                  <a:srgbClr val="000000"/>
                </a:solidFill>
              </a:rPr>
              <a:t>prodaju</a:t>
            </a:r>
            <a:r>
              <a:rPr lang="en-US" dirty="0" smtClean="0">
                <a:solidFill>
                  <a:srgbClr val="000000"/>
                </a:solidFill>
              </a:rPr>
              <a:t>, </a:t>
            </a:r>
            <a:r>
              <a:rPr lang="en-US" dirty="0" err="1" smtClean="0">
                <a:solidFill>
                  <a:srgbClr val="000000"/>
                </a:solidFill>
              </a:rPr>
              <a:t>kartice</a:t>
            </a:r>
            <a:r>
              <a:rPr lang="en-US" dirty="0" smtClean="0">
                <a:solidFill>
                  <a:srgbClr val="000000"/>
                </a:solidFill>
              </a:rPr>
              <a:t> se </a:t>
            </a:r>
            <a:r>
              <a:rPr lang="en-US" dirty="0" err="1" smtClean="0">
                <a:solidFill>
                  <a:srgbClr val="000000"/>
                </a:solidFill>
              </a:rPr>
              <a:t>obično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prodaju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za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manje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od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nominalne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vrednosti</a:t>
            </a:r>
            <a:r>
              <a:rPr lang="en-US" dirty="0" smtClean="0">
                <a:solidFill>
                  <a:srgbClr val="000000"/>
                </a:solidFill>
              </a:rPr>
              <a:t>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buSzPct val="100000"/>
            </a:pPr>
            <a:r>
              <a:rPr lang="en-US" smtClean="0">
                <a:solidFill>
                  <a:srgbClr val="000000"/>
                </a:solidFill>
              </a:rPr>
              <a:t>Ciljevi sesije</a:t>
            </a:r>
          </a:p>
        </p:txBody>
      </p:sp>
      <p:sp>
        <p:nvSpPr>
          <p:cNvPr id="16386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000000"/>
                </a:solidFill>
              </a:rPr>
              <a:t>Da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objasne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tipologiju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kriminalnog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toka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novca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korišćenja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novčanih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krijumčara</a:t>
            </a:r>
            <a:r>
              <a:rPr lang="en-US" dirty="0" smtClean="0">
                <a:solidFill>
                  <a:srgbClr val="000000"/>
                </a:solidFill>
              </a:rPr>
              <a:t>.</a:t>
            </a:r>
          </a:p>
          <a:p>
            <a:pPr lvl="1"/>
            <a:r>
              <a:rPr lang="en-US" dirty="0" err="1" smtClean="0">
                <a:solidFill>
                  <a:srgbClr val="000000"/>
                </a:solidFill>
              </a:rPr>
              <a:t>Kupovina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preko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interneta</a:t>
            </a:r>
            <a:endParaRPr lang="en-US" dirty="0" smtClean="0">
              <a:solidFill>
                <a:srgbClr val="000000"/>
              </a:solidFill>
            </a:endParaRPr>
          </a:p>
          <a:p>
            <a:pPr lvl="1"/>
            <a:r>
              <a:rPr lang="en-US" dirty="0" err="1" smtClean="0">
                <a:solidFill>
                  <a:srgbClr val="000000"/>
                </a:solidFill>
              </a:rPr>
              <a:t>Kvazi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kompanije</a:t>
            </a:r>
            <a:endParaRPr lang="en-US" dirty="0" smtClean="0">
              <a:solidFill>
                <a:srgbClr val="000000"/>
              </a:solidFill>
            </a:endParaRPr>
          </a:p>
          <a:p>
            <a:pPr lvl="1"/>
            <a:r>
              <a:rPr lang="en-US" dirty="0" smtClean="0">
                <a:solidFill>
                  <a:srgbClr val="000000"/>
                </a:solidFill>
              </a:rPr>
              <a:t>Prepaid </a:t>
            </a:r>
            <a:r>
              <a:rPr lang="en-US" dirty="0" err="1" smtClean="0">
                <a:solidFill>
                  <a:srgbClr val="000000"/>
                </a:solidFill>
              </a:rPr>
              <a:t>kartice</a:t>
            </a:r>
            <a:endParaRPr lang="en-US" dirty="0" smtClean="0">
              <a:solidFill>
                <a:srgbClr val="000000"/>
              </a:solidFill>
            </a:endParaRPr>
          </a:p>
          <a:p>
            <a:pPr lvl="1"/>
            <a:r>
              <a:rPr lang="en-US" dirty="0" smtClean="0">
                <a:solidFill>
                  <a:srgbClr val="000000"/>
                </a:solidFill>
              </a:rPr>
              <a:t>Internet </a:t>
            </a:r>
            <a:r>
              <a:rPr lang="en-US" dirty="0" err="1" smtClean="0">
                <a:solidFill>
                  <a:srgbClr val="000000"/>
                </a:solidFill>
              </a:rPr>
              <a:t>igrice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i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smtClean="0">
                <a:solidFill>
                  <a:srgbClr val="000000"/>
                </a:solidFill>
              </a:rPr>
              <a:t>internet </a:t>
            </a:r>
            <a:r>
              <a:rPr lang="en-US" dirty="0" err="1" smtClean="0">
                <a:solidFill>
                  <a:srgbClr val="000000"/>
                </a:solidFill>
              </a:rPr>
              <a:t>trgovačke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platforme</a:t>
            </a:r>
            <a:endParaRPr lang="en-US" dirty="0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Title 1"/>
          <p:cNvSpPr>
            <a:spLocks noGrp="1"/>
          </p:cNvSpPr>
          <p:nvPr>
            <p:ph type="title"/>
          </p:nvPr>
        </p:nvSpPr>
        <p:spPr>
          <a:xfrm>
            <a:off x="468313" y="1484313"/>
            <a:ext cx="8229600" cy="1296987"/>
          </a:xfrm>
        </p:spPr>
        <p:txBody>
          <a:bodyPr/>
          <a:lstStyle/>
          <a:p>
            <a:pPr>
              <a:buSzPct val="100000"/>
            </a:pPr>
            <a:r>
              <a:rPr lang="en-US" smtClean="0">
                <a:solidFill>
                  <a:srgbClr val="000000"/>
                </a:solidFill>
              </a:rPr>
              <a:t>Identifikacija korišćenja prepaid kartica</a:t>
            </a:r>
          </a:p>
        </p:txBody>
      </p:sp>
      <p:sp>
        <p:nvSpPr>
          <p:cNvPr id="18434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smtClean="0">
              <a:solidFill>
                <a:srgbClr val="000000"/>
              </a:solidFill>
            </a:endParaRPr>
          </a:p>
          <a:p>
            <a:endParaRPr lang="en-US" smtClean="0">
              <a:solidFill>
                <a:srgbClr val="000000"/>
              </a:solidFill>
            </a:endParaRPr>
          </a:p>
          <a:p>
            <a:pPr algn="ctr">
              <a:buSzPct val="100000"/>
              <a:buFont typeface="Calibri" pitchFamily="34" charset="0"/>
              <a:buNone/>
            </a:pPr>
            <a:r>
              <a:rPr lang="en-US" smtClean="0">
                <a:solidFill>
                  <a:srgbClr val="000000"/>
                </a:solidFill>
              </a:rPr>
              <a:t>DISKUSIJA: Koji se izvori dokaza mogu koristiti da bi se naznačila upotreba prepaid kartica?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Title 1"/>
          <p:cNvSpPr>
            <a:spLocks noGrp="1"/>
          </p:cNvSpPr>
          <p:nvPr>
            <p:ph type="title"/>
          </p:nvPr>
        </p:nvSpPr>
        <p:spPr>
          <a:xfrm>
            <a:off x="468313" y="1700213"/>
            <a:ext cx="8229600" cy="1152525"/>
          </a:xfrm>
        </p:spPr>
        <p:txBody>
          <a:bodyPr/>
          <a:lstStyle/>
          <a:p>
            <a:pPr>
              <a:buSzPct val="100000"/>
            </a:pPr>
            <a:r>
              <a:rPr lang="en-US" smtClean="0">
                <a:solidFill>
                  <a:srgbClr val="000000"/>
                </a:solidFill>
              </a:rPr>
              <a:t>Identifikacija korišćenja prepaid kartica</a:t>
            </a:r>
          </a:p>
        </p:txBody>
      </p:sp>
      <p:sp>
        <p:nvSpPr>
          <p:cNvPr id="18434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smtClean="0">
              <a:solidFill>
                <a:srgbClr val="000000"/>
              </a:solidFill>
            </a:endParaRPr>
          </a:p>
          <a:p>
            <a:endParaRPr lang="en-US" smtClean="0">
              <a:solidFill>
                <a:srgbClr val="000000"/>
              </a:solidFill>
            </a:endParaRPr>
          </a:p>
          <a:p>
            <a:pPr algn="ctr">
              <a:buSzPct val="100000"/>
              <a:buFont typeface="Calibri" pitchFamily="34" charset="0"/>
              <a:buNone/>
            </a:pPr>
            <a:r>
              <a:rPr lang="en-US" smtClean="0">
                <a:solidFill>
                  <a:srgbClr val="000000"/>
                </a:solidFill>
              </a:rPr>
              <a:t>DISKUSIJA: Koja procesna ovlašćenja su dostupna / relevantna za identifikaciju / korišćenje prepaid kartica?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49" name="Title 1"/>
          <p:cNvSpPr>
            <a:spLocks noGrp="1"/>
          </p:cNvSpPr>
          <p:nvPr>
            <p:ph type="title"/>
          </p:nvPr>
        </p:nvSpPr>
        <p:spPr>
          <a:xfrm>
            <a:off x="468313" y="1341438"/>
            <a:ext cx="8229600" cy="1366837"/>
          </a:xfrm>
        </p:spPr>
        <p:txBody>
          <a:bodyPr/>
          <a:lstStyle/>
          <a:p>
            <a:pPr>
              <a:buSzPct val="100000"/>
            </a:pPr>
            <a:r>
              <a:rPr lang="en-US" smtClean="0">
                <a:solidFill>
                  <a:srgbClr val="000000"/>
                </a:solidFill>
              </a:rPr>
              <a:t>Zamrzavanje, oduzimanje i konfiskacija prepaid kartica</a:t>
            </a:r>
          </a:p>
        </p:txBody>
      </p:sp>
      <p:sp>
        <p:nvSpPr>
          <p:cNvPr id="18434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smtClean="0">
              <a:solidFill>
                <a:srgbClr val="000000"/>
              </a:solidFill>
            </a:endParaRPr>
          </a:p>
          <a:p>
            <a:endParaRPr lang="en-US" smtClean="0">
              <a:solidFill>
                <a:srgbClr val="000000"/>
              </a:solidFill>
            </a:endParaRPr>
          </a:p>
          <a:p>
            <a:pPr algn="ctr">
              <a:buSzPct val="100000"/>
              <a:buFont typeface="Calibri" pitchFamily="34" charset="0"/>
              <a:buNone/>
            </a:pPr>
            <a:r>
              <a:rPr lang="en-US" smtClean="0">
                <a:solidFill>
                  <a:srgbClr val="000000"/>
                </a:solidFill>
              </a:rPr>
              <a:t>DISKUSIJA: Koja procesna ovlašćenja su dostupna / relevantna za zamrzavanje, oduzimanje i konfiskaciju prepaid kartica?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buSzPct val="100000"/>
            </a:pPr>
            <a:r>
              <a:rPr lang="sr-Latn-BA" cap="none" dirty="0" smtClean="0">
                <a:solidFill>
                  <a:srgbClr val="000000"/>
                </a:solidFill>
              </a:rPr>
              <a:t>Internet</a:t>
            </a:r>
            <a:r>
              <a:rPr lang="en-US" cap="none" dirty="0" smtClean="0">
                <a:solidFill>
                  <a:srgbClr val="000000"/>
                </a:solidFill>
              </a:rPr>
              <a:t> </a:t>
            </a:r>
            <a:r>
              <a:rPr lang="en-US" cap="none" dirty="0" err="1" smtClean="0">
                <a:solidFill>
                  <a:srgbClr val="000000"/>
                </a:solidFill>
              </a:rPr>
              <a:t>platforme</a:t>
            </a:r>
            <a:r>
              <a:rPr lang="en-US" cap="none" dirty="0" smtClean="0">
                <a:solidFill>
                  <a:srgbClr val="000000"/>
                </a:solidFill>
              </a:rPr>
              <a:t> </a:t>
            </a:r>
            <a:r>
              <a:rPr lang="en-US" cap="none" dirty="0" err="1" smtClean="0">
                <a:solidFill>
                  <a:srgbClr val="000000"/>
                </a:solidFill>
              </a:rPr>
              <a:t>za</a:t>
            </a:r>
            <a:r>
              <a:rPr lang="en-US" cap="none" dirty="0" smtClean="0">
                <a:solidFill>
                  <a:srgbClr val="000000"/>
                </a:solidFill>
              </a:rPr>
              <a:t> </a:t>
            </a:r>
            <a:r>
              <a:rPr lang="en-US" cap="none" dirty="0" err="1" smtClean="0">
                <a:solidFill>
                  <a:srgbClr val="000000"/>
                </a:solidFill>
              </a:rPr>
              <a:t>igranje</a:t>
            </a:r>
            <a:endParaRPr lang="en-US" cap="none" dirty="0" smtClean="0">
              <a:solidFill>
                <a:srgbClr val="000000"/>
              </a:solidFill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Arial" charset="0"/>
              <a:buNone/>
              <a:defRPr/>
            </a:pPr>
            <a:endParaRPr lang="en-US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buSzPct val="100000"/>
            </a:pPr>
            <a:r>
              <a:rPr lang="sr-Latn-BA" dirty="0" smtClean="0">
                <a:solidFill>
                  <a:srgbClr val="000000"/>
                </a:solidFill>
              </a:rPr>
              <a:t>Internet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platforme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za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igranje</a:t>
            </a:r>
            <a:endParaRPr lang="en-US" dirty="0" smtClean="0">
              <a:solidFill>
                <a:srgbClr val="000000"/>
              </a:solidFill>
            </a:endParaRPr>
          </a:p>
        </p:txBody>
      </p:sp>
      <p:sp>
        <p:nvSpPr>
          <p:cNvPr id="57346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000000"/>
                </a:solidFill>
              </a:rPr>
              <a:t>Dozvoljava</a:t>
            </a:r>
            <a:r>
              <a:rPr lang="sr-Latn-BA" dirty="0" smtClean="0">
                <a:solidFill>
                  <a:srgbClr val="000000"/>
                </a:solidFill>
              </a:rPr>
              <a:t>ju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sr-Latn-BA" dirty="0" smtClean="0">
                <a:solidFill>
                  <a:srgbClr val="000000"/>
                </a:solidFill>
              </a:rPr>
              <a:t>internet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kockanje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raznih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vrsta</a:t>
            </a:r>
            <a:r>
              <a:rPr lang="en-US" dirty="0" smtClean="0">
                <a:solidFill>
                  <a:srgbClr val="000000"/>
                </a:solidFill>
              </a:rPr>
              <a:t>. </a:t>
            </a:r>
          </a:p>
          <a:p>
            <a:r>
              <a:rPr lang="en-US" dirty="0" err="1" smtClean="0">
                <a:solidFill>
                  <a:srgbClr val="000000"/>
                </a:solidFill>
              </a:rPr>
              <a:t>Uobičajeno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sr-Latn-BA" dirty="0" smtClean="0">
                <a:solidFill>
                  <a:srgbClr val="000000"/>
                </a:solidFill>
              </a:rPr>
              <a:t>je da </a:t>
            </a:r>
            <a:r>
              <a:rPr lang="en-US" dirty="0" smtClean="0">
                <a:solidFill>
                  <a:srgbClr val="000000"/>
                </a:solidFill>
              </a:rPr>
              <a:t>se </a:t>
            </a:r>
            <a:r>
              <a:rPr lang="en-US" dirty="0" err="1" smtClean="0">
                <a:solidFill>
                  <a:srgbClr val="000000"/>
                </a:solidFill>
              </a:rPr>
              <a:t>sredstva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prikupe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putem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tradicionalnog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bankarskog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sektora</a:t>
            </a:r>
            <a:r>
              <a:rPr lang="en-US" dirty="0" smtClean="0">
                <a:solidFill>
                  <a:srgbClr val="000000"/>
                </a:solidFill>
              </a:rPr>
              <a:t> (</a:t>
            </a:r>
            <a:r>
              <a:rPr lang="en-US" dirty="0" err="1" smtClean="0">
                <a:solidFill>
                  <a:srgbClr val="000000"/>
                </a:solidFill>
              </a:rPr>
              <a:t>npr</a:t>
            </a:r>
            <a:r>
              <a:rPr lang="en-US" dirty="0" smtClean="0">
                <a:solidFill>
                  <a:srgbClr val="000000"/>
                </a:solidFill>
              </a:rPr>
              <a:t>. transfer </a:t>
            </a:r>
            <a:r>
              <a:rPr lang="en-US" dirty="0" err="1" smtClean="0">
                <a:solidFill>
                  <a:srgbClr val="000000"/>
                </a:solidFill>
              </a:rPr>
              <a:t>sredstava</a:t>
            </a:r>
            <a:r>
              <a:rPr lang="en-US" dirty="0" smtClean="0">
                <a:solidFill>
                  <a:srgbClr val="000000"/>
                </a:solidFill>
              </a:rPr>
              <a:t>, </a:t>
            </a:r>
            <a:r>
              <a:rPr lang="en-US" dirty="0" err="1" smtClean="0">
                <a:solidFill>
                  <a:srgbClr val="000000"/>
                </a:solidFill>
              </a:rPr>
              <a:t>kreditna</a:t>
            </a:r>
            <a:r>
              <a:rPr lang="en-US" dirty="0" smtClean="0">
                <a:solidFill>
                  <a:srgbClr val="000000"/>
                </a:solidFill>
              </a:rPr>
              <a:t> / </a:t>
            </a:r>
            <a:r>
              <a:rPr lang="en-US" dirty="0" err="1" smtClean="0">
                <a:solidFill>
                  <a:srgbClr val="000000"/>
                </a:solidFill>
              </a:rPr>
              <a:t>debitna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kartica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itd</a:t>
            </a:r>
            <a:r>
              <a:rPr lang="en-US" dirty="0" smtClean="0">
                <a:solidFill>
                  <a:srgbClr val="000000"/>
                </a:solidFill>
              </a:rPr>
              <a:t>.)</a:t>
            </a:r>
          </a:p>
          <a:p>
            <a:r>
              <a:rPr lang="en-US" dirty="0" err="1" smtClean="0">
                <a:solidFill>
                  <a:srgbClr val="000000"/>
                </a:solidFill>
              </a:rPr>
              <a:t>Nedosledni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pravni</a:t>
            </a:r>
            <a:r>
              <a:rPr lang="en-US" dirty="0" smtClean="0">
                <a:solidFill>
                  <a:srgbClr val="000000"/>
                </a:solidFill>
              </a:rPr>
              <a:t> status </a:t>
            </a:r>
            <a:r>
              <a:rPr lang="en-US" dirty="0" err="1" smtClean="0">
                <a:solidFill>
                  <a:srgbClr val="000000"/>
                </a:solidFill>
              </a:rPr>
              <a:t>i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regulacija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sr-Latn-BA" dirty="0" smtClean="0">
                <a:solidFill>
                  <a:srgbClr val="000000"/>
                </a:solidFill>
              </a:rPr>
              <a:t>internet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kockanja</a:t>
            </a:r>
            <a:r>
              <a:rPr lang="en-US" dirty="0" smtClean="0">
                <a:solidFill>
                  <a:srgbClr val="000000"/>
                </a:solidFill>
              </a:rPr>
              <a:t>.</a:t>
            </a:r>
          </a:p>
          <a:p>
            <a:pPr lvl="1"/>
            <a:endParaRPr lang="en-US" sz="3200" dirty="0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buSzPct val="100000"/>
            </a:pPr>
            <a:r>
              <a:rPr lang="en-US" dirty="0" err="1" smtClean="0">
                <a:solidFill>
                  <a:srgbClr val="000000"/>
                </a:solidFill>
              </a:rPr>
              <a:t>Tipologija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sr-Latn-BA" dirty="0" smtClean="0">
                <a:solidFill>
                  <a:srgbClr val="000000"/>
                </a:solidFill>
              </a:rPr>
              <a:t>internet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kockanja</a:t>
            </a:r>
            <a:r>
              <a:rPr lang="en-US" dirty="0" smtClean="0">
                <a:solidFill>
                  <a:srgbClr val="000000"/>
                </a:solidFill>
              </a:rPr>
              <a:t> (primer)</a:t>
            </a:r>
          </a:p>
        </p:txBody>
      </p:sp>
      <p:sp>
        <p:nvSpPr>
          <p:cNvPr id="59394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US" sz="2200" dirty="0" err="1" smtClean="0">
                <a:solidFill>
                  <a:srgbClr val="000000"/>
                </a:solidFill>
              </a:rPr>
              <a:t>Kriminalci</a:t>
            </a:r>
            <a:r>
              <a:rPr lang="en-US" sz="2200" dirty="0" smtClean="0">
                <a:solidFill>
                  <a:srgbClr val="000000"/>
                </a:solidFill>
              </a:rPr>
              <a:t> </a:t>
            </a:r>
            <a:r>
              <a:rPr lang="en-US" sz="2200" dirty="0" err="1" smtClean="0">
                <a:solidFill>
                  <a:srgbClr val="000000"/>
                </a:solidFill>
              </a:rPr>
              <a:t>i</a:t>
            </a:r>
            <a:r>
              <a:rPr lang="en-US" sz="2200" dirty="0" smtClean="0">
                <a:solidFill>
                  <a:srgbClr val="000000"/>
                </a:solidFill>
              </a:rPr>
              <a:t> </a:t>
            </a:r>
            <a:r>
              <a:rPr lang="en-US" sz="2200" dirty="0" err="1" smtClean="0">
                <a:solidFill>
                  <a:srgbClr val="000000"/>
                </a:solidFill>
              </a:rPr>
              <a:t>njihovi</a:t>
            </a:r>
            <a:r>
              <a:rPr lang="en-US" sz="2200" dirty="0" smtClean="0">
                <a:solidFill>
                  <a:srgbClr val="000000"/>
                </a:solidFill>
              </a:rPr>
              <a:t> </a:t>
            </a:r>
            <a:r>
              <a:rPr lang="en-US" sz="2200" dirty="0" err="1" smtClean="0">
                <a:solidFill>
                  <a:srgbClr val="000000"/>
                </a:solidFill>
              </a:rPr>
              <a:t>saučesnici</a:t>
            </a:r>
            <a:r>
              <a:rPr lang="en-US" sz="2200" dirty="0" smtClean="0">
                <a:solidFill>
                  <a:srgbClr val="000000"/>
                </a:solidFill>
              </a:rPr>
              <a:t> </a:t>
            </a:r>
            <a:r>
              <a:rPr lang="en-US" sz="2200" dirty="0" err="1" smtClean="0">
                <a:solidFill>
                  <a:srgbClr val="000000"/>
                </a:solidFill>
              </a:rPr>
              <a:t>imaju</a:t>
            </a:r>
            <a:r>
              <a:rPr lang="en-US" sz="2200" dirty="0" smtClean="0">
                <a:solidFill>
                  <a:srgbClr val="000000"/>
                </a:solidFill>
              </a:rPr>
              <a:t> </a:t>
            </a:r>
            <a:r>
              <a:rPr lang="en-US" sz="2200" dirty="0" err="1" smtClean="0">
                <a:solidFill>
                  <a:srgbClr val="000000"/>
                </a:solidFill>
              </a:rPr>
              <a:t>više</a:t>
            </a:r>
            <a:r>
              <a:rPr lang="en-US" sz="2200" dirty="0" smtClean="0">
                <a:solidFill>
                  <a:srgbClr val="000000"/>
                </a:solidFill>
              </a:rPr>
              <a:t> </a:t>
            </a:r>
            <a:r>
              <a:rPr lang="en-US" sz="2200" dirty="0" err="1" smtClean="0">
                <a:solidFill>
                  <a:srgbClr val="000000"/>
                </a:solidFill>
              </a:rPr>
              <a:t>ukradenih</a:t>
            </a:r>
            <a:r>
              <a:rPr lang="en-US" sz="2200" dirty="0" smtClean="0">
                <a:solidFill>
                  <a:srgbClr val="000000"/>
                </a:solidFill>
              </a:rPr>
              <a:t> </a:t>
            </a:r>
            <a:r>
              <a:rPr lang="en-US" sz="2200" dirty="0" err="1" smtClean="0">
                <a:solidFill>
                  <a:srgbClr val="000000"/>
                </a:solidFill>
              </a:rPr>
              <a:t>kreditnih</a:t>
            </a:r>
            <a:r>
              <a:rPr lang="en-US" sz="2200" dirty="0" smtClean="0">
                <a:solidFill>
                  <a:srgbClr val="000000"/>
                </a:solidFill>
              </a:rPr>
              <a:t> </a:t>
            </a:r>
            <a:r>
              <a:rPr lang="en-US" sz="2200" dirty="0" err="1" smtClean="0">
                <a:solidFill>
                  <a:srgbClr val="000000"/>
                </a:solidFill>
              </a:rPr>
              <a:t>kartica</a:t>
            </a:r>
            <a:r>
              <a:rPr lang="en-US" sz="2200" dirty="0" smtClean="0">
                <a:solidFill>
                  <a:srgbClr val="000000"/>
                </a:solidFill>
              </a:rPr>
              <a:t> </a:t>
            </a:r>
            <a:r>
              <a:rPr lang="en-US" sz="2200" dirty="0" err="1" smtClean="0">
                <a:solidFill>
                  <a:srgbClr val="000000"/>
                </a:solidFill>
              </a:rPr>
              <a:t>za</a:t>
            </a:r>
            <a:r>
              <a:rPr lang="en-US" sz="2200" dirty="0" smtClean="0">
                <a:solidFill>
                  <a:srgbClr val="000000"/>
                </a:solidFill>
              </a:rPr>
              <a:t> </a:t>
            </a:r>
            <a:r>
              <a:rPr lang="en-US" sz="2200" dirty="0" err="1" smtClean="0">
                <a:solidFill>
                  <a:srgbClr val="000000"/>
                </a:solidFill>
              </a:rPr>
              <a:t>monetizaciju</a:t>
            </a:r>
            <a:r>
              <a:rPr lang="en-US" sz="2200" dirty="0" smtClean="0">
                <a:solidFill>
                  <a:srgbClr val="000000"/>
                </a:solidFill>
              </a:rPr>
              <a:t>.</a:t>
            </a:r>
          </a:p>
          <a:p>
            <a:pPr>
              <a:lnSpc>
                <a:spcPct val="80000"/>
              </a:lnSpc>
            </a:pPr>
            <a:r>
              <a:rPr lang="en-US" sz="2200" dirty="0" err="1" smtClean="0">
                <a:solidFill>
                  <a:srgbClr val="000000"/>
                </a:solidFill>
              </a:rPr>
              <a:t>Kriminalac</a:t>
            </a:r>
            <a:r>
              <a:rPr lang="en-US" sz="2200" dirty="0" smtClean="0">
                <a:solidFill>
                  <a:srgbClr val="000000"/>
                </a:solidFill>
              </a:rPr>
              <a:t> </a:t>
            </a:r>
            <a:r>
              <a:rPr lang="en-US" sz="2200" dirty="0" err="1" smtClean="0">
                <a:solidFill>
                  <a:srgbClr val="000000"/>
                </a:solidFill>
              </a:rPr>
              <a:t>drži</a:t>
            </a:r>
            <a:r>
              <a:rPr lang="en-US" sz="2200" dirty="0" smtClean="0">
                <a:solidFill>
                  <a:srgbClr val="000000"/>
                </a:solidFill>
              </a:rPr>
              <a:t> </a:t>
            </a:r>
            <a:r>
              <a:rPr lang="en-US" sz="2200" dirty="0" smtClean="0">
                <a:solidFill>
                  <a:srgbClr val="000000"/>
                </a:solidFill>
              </a:rPr>
              <a:t>pr</a:t>
            </a:r>
            <a:r>
              <a:rPr lang="sr-Latn-BA" sz="2200" dirty="0" smtClean="0">
                <a:solidFill>
                  <a:srgbClr val="000000"/>
                </a:solidFill>
              </a:rPr>
              <a:t>e</a:t>
            </a:r>
            <a:r>
              <a:rPr lang="en-US" sz="2200" dirty="0" smtClean="0">
                <a:solidFill>
                  <a:srgbClr val="000000"/>
                </a:solidFill>
              </a:rPr>
              <a:t>p</a:t>
            </a:r>
            <a:r>
              <a:rPr lang="sr-Latn-BA" sz="2200" dirty="0" smtClean="0">
                <a:solidFill>
                  <a:srgbClr val="000000"/>
                </a:solidFill>
              </a:rPr>
              <a:t>aid</a:t>
            </a:r>
            <a:r>
              <a:rPr lang="en-US" sz="2200" dirty="0" smtClean="0">
                <a:solidFill>
                  <a:srgbClr val="000000"/>
                </a:solidFill>
              </a:rPr>
              <a:t> </a:t>
            </a:r>
            <a:r>
              <a:rPr lang="en-US" sz="2200" dirty="0" err="1" smtClean="0">
                <a:solidFill>
                  <a:srgbClr val="000000"/>
                </a:solidFill>
              </a:rPr>
              <a:t>karticu</a:t>
            </a:r>
            <a:r>
              <a:rPr lang="en-US" sz="2200" dirty="0" smtClean="0">
                <a:solidFill>
                  <a:srgbClr val="000000"/>
                </a:solidFill>
              </a:rPr>
              <a:t> (</a:t>
            </a:r>
            <a:r>
              <a:rPr lang="en-US" sz="2200" dirty="0" err="1" smtClean="0">
                <a:solidFill>
                  <a:srgbClr val="000000"/>
                </a:solidFill>
              </a:rPr>
              <a:t>ili</a:t>
            </a:r>
            <a:r>
              <a:rPr lang="en-US" sz="2200" dirty="0" smtClean="0">
                <a:solidFill>
                  <a:srgbClr val="000000"/>
                </a:solidFill>
              </a:rPr>
              <a:t> </a:t>
            </a:r>
            <a:r>
              <a:rPr lang="en-US" sz="2200" dirty="0" err="1" smtClean="0">
                <a:solidFill>
                  <a:srgbClr val="000000"/>
                </a:solidFill>
              </a:rPr>
              <a:t>drugu</a:t>
            </a:r>
            <a:r>
              <a:rPr lang="en-US" sz="2200" dirty="0" smtClean="0">
                <a:solidFill>
                  <a:srgbClr val="000000"/>
                </a:solidFill>
              </a:rPr>
              <a:t> </a:t>
            </a:r>
            <a:r>
              <a:rPr lang="en-US" sz="2200" dirty="0" err="1" smtClean="0">
                <a:solidFill>
                  <a:srgbClr val="000000"/>
                </a:solidFill>
              </a:rPr>
              <a:t>karticu</a:t>
            </a:r>
            <a:r>
              <a:rPr lang="en-US" sz="2200" dirty="0" smtClean="0">
                <a:solidFill>
                  <a:srgbClr val="000000"/>
                </a:solidFill>
              </a:rPr>
              <a:t> </a:t>
            </a:r>
            <a:r>
              <a:rPr lang="en-US" sz="2200" dirty="0" err="1" smtClean="0">
                <a:solidFill>
                  <a:srgbClr val="000000"/>
                </a:solidFill>
              </a:rPr>
              <a:t>kojom</a:t>
            </a:r>
            <a:r>
              <a:rPr lang="en-US" sz="2200" dirty="0" smtClean="0">
                <a:solidFill>
                  <a:srgbClr val="000000"/>
                </a:solidFill>
              </a:rPr>
              <a:t> </a:t>
            </a:r>
            <a:r>
              <a:rPr lang="en-US" sz="2200" dirty="0" smtClean="0">
                <a:solidFill>
                  <a:srgbClr val="000000"/>
                </a:solidFill>
              </a:rPr>
              <a:t>se </a:t>
            </a:r>
            <a:r>
              <a:rPr lang="en-US" sz="2200" dirty="0" err="1" smtClean="0">
                <a:solidFill>
                  <a:srgbClr val="000000"/>
                </a:solidFill>
              </a:rPr>
              <a:t>vrši</a:t>
            </a:r>
            <a:r>
              <a:rPr lang="en-US" sz="2200" dirty="0" smtClean="0">
                <a:solidFill>
                  <a:srgbClr val="000000"/>
                </a:solidFill>
              </a:rPr>
              <a:t> </a:t>
            </a:r>
            <a:r>
              <a:rPr lang="en-US" sz="2200" dirty="0" err="1" smtClean="0">
                <a:solidFill>
                  <a:srgbClr val="000000"/>
                </a:solidFill>
              </a:rPr>
              <a:t>pranje</a:t>
            </a:r>
            <a:r>
              <a:rPr lang="en-US" sz="2200" dirty="0" smtClean="0">
                <a:solidFill>
                  <a:srgbClr val="000000"/>
                </a:solidFill>
              </a:rPr>
              <a:t> </a:t>
            </a:r>
            <a:r>
              <a:rPr lang="en-US" sz="2200" dirty="0" err="1" smtClean="0">
                <a:solidFill>
                  <a:srgbClr val="000000"/>
                </a:solidFill>
              </a:rPr>
              <a:t>novca</a:t>
            </a:r>
            <a:r>
              <a:rPr lang="en-US" sz="2200" dirty="0" smtClean="0">
                <a:solidFill>
                  <a:srgbClr val="000000"/>
                </a:solidFill>
              </a:rPr>
              <a:t>), a </a:t>
            </a:r>
            <a:r>
              <a:rPr lang="en-US" sz="2200" dirty="0" err="1" smtClean="0">
                <a:solidFill>
                  <a:srgbClr val="000000"/>
                </a:solidFill>
              </a:rPr>
              <a:t>saradnici</a:t>
            </a:r>
            <a:r>
              <a:rPr lang="en-US" sz="2200" dirty="0" smtClean="0">
                <a:solidFill>
                  <a:srgbClr val="000000"/>
                </a:solidFill>
              </a:rPr>
              <a:t> </a:t>
            </a:r>
            <a:r>
              <a:rPr lang="en-US" sz="2200" dirty="0" err="1" smtClean="0">
                <a:solidFill>
                  <a:srgbClr val="000000"/>
                </a:solidFill>
              </a:rPr>
              <a:t>drže</a:t>
            </a:r>
            <a:r>
              <a:rPr lang="en-US" sz="2200" dirty="0" smtClean="0">
                <a:solidFill>
                  <a:srgbClr val="000000"/>
                </a:solidFill>
              </a:rPr>
              <a:t> </a:t>
            </a:r>
            <a:r>
              <a:rPr lang="en-US" sz="2200" dirty="0" err="1" smtClean="0">
                <a:solidFill>
                  <a:srgbClr val="000000"/>
                </a:solidFill>
              </a:rPr>
              <a:t>ukradene</a:t>
            </a:r>
            <a:r>
              <a:rPr lang="en-US" sz="2200" dirty="0" smtClean="0">
                <a:solidFill>
                  <a:srgbClr val="000000"/>
                </a:solidFill>
              </a:rPr>
              <a:t> </a:t>
            </a:r>
            <a:r>
              <a:rPr lang="en-US" sz="2200" dirty="0" err="1" smtClean="0">
                <a:solidFill>
                  <a:srgbClr val="000000"/>
                </a:solidFill>
              </a:rPr>
              <a:t>kreditne</a:t>
            </a:r>
            <a:r>
              <a:rPr lang="en-US" sz="2200" dirty="0" smtClean="0">
                <a:solidFill>
                  <a:srgbClr val="000000"/>
                </a:solidFill>
              </a:rPr>
              <a:t> </a:t>
            </a:r>
            <a:r>
              <a:rPr lang="en-US" sz="2200" dirty="0" err="1" smtClean="0">
                <a:solidFill>
                  <a:srgbClr val="000000"/>
                </a:solidFill>
              </a:rPr>
              <a:t>kartice</a:t>
            </a:r>
            <a:r>
              <a:rPr lang="en-US" sz="2200" dirty="0" smtClean="0">
                <a:solidFill>
                  <a:srgbClr val="000000"/>
                </a:solidFill>
              </a:rPr>
              <a:t>.</a:t>
            </a:r>
          </a:p>
          <a:p>
            <a:pPr>
              <a:lnSpc>
                <a:spcPct val="80000"/>
              </a:lnSpc>
            </a:pPr>
            <a:r>
              <a:rPr lang="en-US" sz="2200" dirty="0" err="1" smtClean="0">
                <a:solidFill>
                  <a:srgbClr val="000000"/>
                </a:solidFill>
              </a:rPr>
              <a:t>Kriminalci</a:t>
            </a:r>
            <a:r>
              <a:rPr lang="en-US" sz="2200" dirty="0" smtClean="0">
                <a:solidFill>
                  <a:srgbClr val="000000"/>
                </a:solidFill>
              </a:rPr>
              <a:t> </a:t>
            </a:r>
            <a:r>
              <a:rPr lang="en-US" sz="2200" dirty="0" err="1" smtClean="0">
                <a:solidFill>
                  <a:srgbClr val="000000"/>
                </a:solidFill>
              </a:rPr>
              <a:t>i</a:t>
            </a:r>
            <a:r>
              <a:rPr lang="en-US" sz="2200" dirty="0" smtClean="0">
                <a:solidFill>
                  <a:srgbClr val="000000"/>
                </a:solidFill>
              </a:rPr>
              <a:t> </a:t>
            </a:r>
            <a:r>
              <a:rPr lang="en-US" sz="2200" dirty="0" err="1" smtClean="0">
                <a:solidFill>
                  <a:srgbClr val="000000"/>
                </a:solidFill>
              </a:rPr>
              <a:t>njihovi</a:t>
            </a:r>
            <a:r>
              <a:rPr lang="en-US" sz="2200" dirty="0" smtClean="0">
                <a:solidFill>
                  <a:srgbClr val="000000"/>
                </a:solidFill>
              </a:rPr>
              <a:t> </a:t>
            </a:r>
            <a:r>
              <a:rPr lang="en-US" sz="2200" dirty="0" err="1" smtClean="0">
                <a:solidFill>
                  <a:srgbClr val="000000"/>
                </a:solidFill>
              </a:rPr>
              <a:t>saučesnici</a:t>
            </a:r>
            <a:r>
              <a:rPr lang="en-US" sz="2200" dirty="0" smtClean="0">
                <a:solidFill>
                  <a:srgbClr val="000000"/>
                </a:solidFill>
              </a:rPr>
              <a:t> se </a:t>
            </a:r>
            <a:r>
              <a:rPr lang="en-US" sz="2200" dirty="0" err="1" smtClean="0">
                <a:solidFill>
                  <a:srgbClr val="000000"/>
                </a:solidFill>
              </a:rPr>
              <a:t>prijavljuju</a:t>
            </a:r>
            <a:r>
              <a:rPr lang="en-US" sz="2200" dirty="0" smtClean="0">
                <a:solidFill>
                  <a:srgbClr val="000000"/>
                </a:solidFill>
              </a:rPr>
              <a:t> </a:t>
            </a:r>
            <a:r>
              <a:rPr lang="en-US" sz="2200" dirty="0" err="1" smtClean="0">
                <a:solidFill>
                  <a:srgbClr val="000000"/>
                </a:solidFill>
              </a:rPr>
              <a:t>na</a:t>
            </a:r>
            <a:r>
              <a:rPr lang="en-US" sz="2200" dirty="0" smtClean="0">
                <a:solidFill>
                  <a:srgbClr val="000000"/>
                </a:solidFill>
              </a:rPr>
              <a:t> </a:t>
            </a:r>
            <a:r>
              <a:rPr lang="en-US" sz="2200" dirty="0" err="1" smtClean="0">
                <a:solidFill>
                  <a:srgbClr val="000000"/>
                </a:solidFill>
              </a:rPr>
              <a:t>platformu</a:t>
            </a:r>
            <a:r>
              <a:rPr lang="en-US" sz="2200" dirty="0" smtClean="0">
                <a:solidFill>
                  <a:srgbClr val="000000"/>
                </a:solidFill>
              </a:rPr>
              <a:t> </a:t>
            </a:r>
            <a:r>
              <a:rPr lang="en-US" sz="2200" dirty="0" err="1" smtClean="0">
                <a:solidFill>
                  <a:srgbClr val="000000"/>
                </a:solidFill>
              </a:rPr>
              <a:t>za</a:t>
            </a:r>
            <a:r>
              <a:rPr lang="en-US" sz="2200" dirty="0" smtClean="0">
                <a:solidFill>
                  <a:srgbClr val="000000"/>
                </a:solidFill>
              </a:rPr>
              <a:t> </a:t>
            </a:r>
            <a:r>
              <a:rPr lang="en-US" sz="2200" dirty="0" err="1" smtClean="0">
                <a:solidFill>
                  <a:srgbClr val="000000"/>
                </a:solidFill>
              </a:rPr>
              <a:t>kockanje</a:t>
            </a:r>
            <a:r>
              <a:rPr lang="en-US" sz="2200" dirty="0" smtClean="0">
                <a:solidFill>
                  <a:srgbClr val="000000"/>
                </a:solidFill>
              </a:rPr>
              <a:t> </a:t>
            </a:r>
            <a:r>
              <a:rPr lang="en-US" sz="2200" dirty="0" err="1" smtClean="0">
                <a:solidFill>
                  <a:srgbClr val="000000"/>
                </a:solidFill>
              </a:rPr>
              <a:t>i</a:t>
            </a:r>
            <a:r>
              <a:rPr lang="en-US" sz="2200" dirty="0" smtClean="0">
                <a:solidFill>
                  <a:srgbClr val="000000"/>
                </a:solidFill>
              </a:rPr>
              <a:t> </a:t>
            </a:r>
            <a:r>
              <a:rPr lang="en-US" sz="2200" dirty="0" err="1" smtClean="0">
                <a:solidFill>
                  <a:srgbClr val="000000"/>
                </a:solidFill>
              </a:rPr>
              <a:t>prenose</a:t>
            </a:r>
            <a:r>
              <a:rPr lang="en-US" sz="2200" dirty="0" smtClean="0">
                <a:solidFill>
                  <a:srgbClr val="000000"/>
                </a:solidFill>
              </a:rPr>
              <a:t> </a:t>
            </a:r>
            <a:r>
              <a:rPr lang="en-US" sz="2200" dirty="0" err="1" smtClean="0">
                <a:solidFill>
                  <a:srgbClr val="000000"/>
                </a:solidFill>
              </a:rPr>
              <a:t>sredstva</a:t>
            </a:r>
            <a:r>
              <a:rPr lang="en-US" sz="2200" dirty="0" smtClean="0">
                <a:solidFill>
                  <a:srgbClr val="000000"/>
                </a:solidFill>
              </a:rPr>
              <a:t> </a:t>
            </a:r>
            <a:r>
              <a:rPr lang="en-US" sz="2200" dirty="0" err="1" smtClean="0">
                <a:solidFill>
                  <a:srgbClr val="000000"/>
                </a:solidFill>
              </a:rPr>
              <a:t>na</a:t>
            </a:r>
            <a:r>
              <a:rPr lang="en-US" sz="2200" dirty="0" smtClean="0">
                <a:solidFill>
                  <a:srgbClr val="000000"/>
                </a:solidFill>
              </a:rPr>
              <a:t> </a:t>
            </a:r>
            <a:r>
              <a:rPr lang="en-US" sz="2200" dirty="0" err="1" smtClean="0">
                <a:solidFill>
                  <a:srgbClr val="000000"/>
                </a:solidFill>
              </a:rPr>
              <a:t>svoje</a:t>
            </a:r>
            <a:r>
              <a:rPr lang="en-US" sz="2200" dirty="0" smtClean="0">
                <a:solidFill>
                  <a:srgbClr val="000000"/>
                </a:solidFill>
              </a:rPr>
              <a:t> </a:t>
            </a:r>
            <a:r>
              <a:rPr lang="en-US" sz="2200" dirty="0" err="1" smtClean="0">
                <a:solidFill>
                  <a:srgbClr val="000000"/>
                </a:solidFill>
              </a:rPr>
              <a:t>kockarske</a:t>
            </a:r>
            <a:r>
              <a:rPr lang="en-US" sz="2200" dirty="0" smtClean="0">
                <a:solidFill>
                  <a:srgbClr val="000000"/>
                </a:solidFill>
              </a:rPr>
              <a:t> </a:t>
            </a:r>
            <a:r>
              <a:rPr lang="en-US" sz="2200" dirty="0" err="1" smtClean="0">
                <a:solidFill>
                  <a:srgbClr val="000000"/>
                </a:solidFill>
              </a:rPr>
              <a:t>račune</a:t>
            </a:r>
            <a:r>
              <a:rPr lang="en-US" sz="2200" dirty="0" smtClean="0">
                <a:solidFill>
                  <a:srgbClr val="000000"/>
                </a:solidFill>
              </a:rPr>
              <a:t>.</a:t>
            </a:r>
          </a:p>
          <a:p>
            <a:pPr>
              <a:lnSpc>
                <a:spcPct val="80000"/>
              </a:lnSpc>
            </a:pPr>
            <a:r>
              <a:rPr lang="en-US" sz="2200" dirty="0" err="1" smtClean="0">
                <a:solidFill>
                  <a:srgbClr val="000000"/>
                </a:solidFill>
              </a:rPr>
              <a:t>Kriminalci</a:t>
            </a:r>
            <a:r>
              <a:rPr lang="en-US" sz="2200" dirty="0" smtClean="0">
                <a:solidFill>
                  <a:srgbClr val="000000"/>
                </a:solidFill>
              </a:rPr>
              <a:t> </a:t>
            </a:r>
            <a:r>
              <a:rPr lang="en-US" sz="2200" dirty="0" err="1" smtClean="0">
                <a:solidFill>
                  <a:srgbClr val="000000"/>
                </a:solidFill>
              </a:rPr>
              <a:t>i</a:t>
            </a:r>
            <a:r>
              <a:rPr lang="en-US" sz="2200" dirty="0" smtClean="0">
                <a:solidFill>
                  <a:srgbClr val="000000"/>
                </a:solidFill>
              </a:rPr>
              <a:t> </a:t>
            </a:r>
            <a:r>
              <a:rPr lang="en-US" sz="2200" dirty="0" err="1" smtClean="0">
                <a:solidFill>
                  <a:srgbClr val="000000"/>
                </a:solidFill>
              </a:rPr>
              <a:t>njihovi</a:t>
            </a:r>
            <a:r>
              <a:rPr lang="en-US" sz="2200" dirty="0" smtClean="0">
                <a:solidFill>
                  <a:srgbClr val="000000"/>
                </a:solidFill>
              </a:rPr>
              <a:t> </a:t>
            </a:r>
            <a:r>
              <a:rPr lang="en-US" sz="2200" dirty="0" err="1" smtClean="0">
                <a:solidFill>
                  <a:srgbClr val="000000"/>
                </a:solidFill>
              </a:rPr>
              <a:t>saučesnici</a:t>
            </a:r>
            <a:r>
              <a:rPr lang="en-US" sz="2200" dirty="0" smtClean="0">
                <a:solidFill>
                  <a:srgbClr val="000000"/>
                </a:solidFill>
              </a:rPr>
              <a:t> </a:t>
            </a:r>
            <a:r>
              <a:rPr lang="en-US" sz="2200" dirty="0" err="1" smtClean="0">
                <a:solidFill>
                  <a:srgbClr val="000000"/>
                </a:solidFill>
              </a:rPr>
              <a:t>ulaze</a:t>
            </a:r>
            <a:r>
              <a:rPr lang="en-US" sz="2200" dirty="0" smtClean="0">
                <a:solidFill>
                  <a:srgbClr val="000000"/>
                </a:solidFill>
              </a:rPr>
              <a:t> (</a:t>
            </a:r>
            <a:r>
              <a:rPr lang="en-US" sz="2200" dirty="0" err="1" smtClean="0">
                <a:solidFill>
                  <a:srgbClr val="000000"/>
                </a:solidFill>
              </a:rPr>
              <a:t>na</a:t>
            </a:r>
            <a:r>
              <a:rPr lang="en-US" sz="2200" dirty="0" smtClean="0">
                <a:solidFill>
                  <a:srgbClr val="000000"/>
                </a:solidFill>
              </a:rPr>
              <a:t> primer) u poker </a:t>
            </a:r>
            <a:r>
              <a:rPr lang="en-US" sz="2200" dirty="0" err="1" smtClean="0">
                <a:solidFill>
                  <a:srgbClr val="000000"/>
                </a:solidFill>
              </a:rPr>
              <a:t>sobu</a:t>
            </a:r>
            <a:r>
              <a:rPr lang="en-US" sz="2200" dirty="0" smtClean="0">
                <a:solidFill>
                  <a:srgbClr val="000000"/>
                </a:solidFill>
              </a:rPr>
              <a:t> </a:t>
            </a:r>
            <a:r>
              <a:rPr lang="en-US" sz="2200" dirty="0" err="1" smtClean="0">
                <a:solidFill>
                  <a:srgbClr val="000000"/>
                </a:solidFill>
              </a:rPr>
              <a:t>zajedno</a:t>
            </a:r>
            <a:r>
              <a:rPr lang="en-US" sz="2200" dirty="0" smtClean="0">
                <a:solidFill>
                  <a:srgbClr val="000000"/>
                </a:solidFill>
              </a:rPr>
              <a:t>.</a:t>
            </a:r>
          </a:p>
          <a:p>
            <a:pPr>
              <a:lnSpc>
                <a:spcPct val="80000"/>
              </a:lnSpc>
            </a:pPr>
            <a:r>
              <a:rPr lang="en-US" sz="2200" dirty="0" err="1" smtClean="0">
                <a:solidFill>
                  <a:srgbClr val="000000"/>
                </a:solidFill>
              </a:rPr>
              <a:t>Saučesnici</a:t>
            </a:r>
            <a:r>
              <a:rPr lang="en-US" sz="2200" dirty="0" smtClean="0">
                <a:solidFill>
                  <a:srgbClr val="000000"/>
                </a:solidFill>
              </a:rPr>
              <a:t> </a:t>
            </a:r>
            <a:r>
              <a:rPr lang="en-US" sz="2200" dirty="0" err="1" smtClean="0">
                <a:solidFill>
                  <a:srgbClr val="000000"/>
                </a:solidFill>
              </a:rPr>
              <a:t>namerno</a:t>
            </a:r>
            <a:r>
              <a:rPr lang="en-US" sz="2200" dirty="0" smtClean="0">
                <a:solidFill>
                  <a:srgbClr val="000000"/>
                </a:solidFill>
              </a:rPr>
              <a:t> </a:t>
            </a:r>
            <a:r>
              <a:rPr lang="en-US" sz="2200" dirty="0" err="1" smtClean="0">
                <a:solidFill>
                  <a:srgbClr val="000000"/>
                </a:solidFill>
              </a:rPr>
              <a:t>gube</a:t>
            </a:r>
            <a:r>
              <a:rPr lang="en-US" sz="2200" dirty="0" smtClean="0">
                <a:solidFill>
                  <a:srgbClr val="000000"/>
                </a:solidFill>
              </a:rPr>
              <a:t> </a:t>
            </a:r>
            <a:r>
              <a:rPr lang="en-US" sz="2200" dirty="0" err="1" smtClean="0">
                <a:solidFill>
                  <a:srgbClr val="000000"/>
                </a:solidFill>
              </a:rPr>
              <a:t>od</a:t>
            </a:r>
            <a:r>
              <a:rPr lang="en-US" sz="2200" dirty="0" smtClean="0">
                <a:solidFill>
                  <a:srgbClr val="000000"/>
                </a:solidFill>
              </a:rPr>
              <a:t> </a:t>
            </a:r>
            <a:r>
              <a:rPr lang="en-US" sz="2200" dirty="0" err="1" smtClean="0">
                <a:solidFill>
                  <a:srgbClr val="000000"/>
                </a:solidFill>
              </a:rPr>
              <a:t>kriminalca</a:t>
            </a:r>
            <a:r>
              <a:rPr lang="en-US" sz="2200" dirty="0" smtClean="0">
                <a:solidFill>
                  <a:srgbClr val="000000"/>
                </a:solidFill>
              </a:rPr>
              <a:t>.</a:t>
            </a:r>
          </a:p>
          <a:p>
            <a:pPr>
              <a:lnSpc>
                <a:spcPct val="80000"/>
              </a:lnSpc>
            </a:pPr>
            <a:r>
              <a:rPr lang="en-US" sz="2200" dirty="0" err="1" smtClean="0">
                <a:solidFill>
                  <a:srgbClr val="000000"/>
                </a:solidFill>
              </a:rPr>
              <a:t>Pobede</a:t>
            </a:r>
            <a:r>
              <a:rPr lang="en-US" sz="2200" dirty="0" smtClean="0">
                <a:solidFill>
                  <a:srgbClr val="000000"/>
                </a:solidFill>
              </a:rPr>
              <a:t> se </a:t>
            </a:r>
            <a:r>
              <a:rPr lang="en-US" sz="2200" dirty="0" err="1" smtClean="0">
                <a:solidFill>
                  <a:srgbClr val="000000"/>
                </a:solidFill>
              </a:rPr>
              <a:t>prenose</a:t>
            </a:r>
            <a:r>
              <a:rPr lang="en-US" sz="2200" dirty="0" smtClean="0">
                <a:solidFill>
                  <a:srgbClr val="000000"/>
                </a:solidFill>
              </a:rPr>
              <a:t> </a:t>
            </a:r>
            <a:r>
              <a:rPr lang="en-US" sz="2200" dirty="0" err="1" smtClean="0">
                <a:solidFill>
                  <a:srgbClr val="000000"/>
                </a:solidFill>
              </a:rPr>
              <a:t>na</a:t>
            </a:r>
            <a:r>
              <a:rPr lang="en-US" sz="2200" dirty="0" smtClean="0">
                <a:solidFill>
                  <a:srgbClr val="000000"/>
                </a:solidFill>
              </a:rPr>
              <a:t> </a:t>
            </a:r>
            <a:r>
              <a:rPr lang="en-US" sz="2200" dirty="0" err="1" smtClean="0">
                <a:solidFill>
                  <a:srgbClr val="000000"/>
                </a:solidFill>
              </a:rPr>
              <a:t>kriminalčev</a:t>
            </a:r>
            <a:r>
              <a:rPr lang="en-US" sz="2200" dirty="0" smtClean="0">
                <a:solidFill>
                  <a:srgbClr val="000000"/>
                </a:solidFill>
              </a:rPr>
              <a:t> </a:t>
            </a:r>
            <a:r>
              <a:rPr lang="sr-Latn-BA" sz="2200" dirty="0" smtClean="0">
                <a:solidFill>
                  <a:srgbClr val="000000"/>
                </a:solidFill>
              </a:rPr>
              <a:t>internet </a:t>
            </a:r>
            <a:r>
              <a:rPr lang="en-US" sz="2200" dirty="0" err="1" smtClean="0">
                <a:solidFill>
                  <a:srgbClr val="000000"/>
                </a:solidFill>
              </a:rPr>
              <a:t>kockarski</a:t>
            </a:r>
            <a:r>
              <a:rPr lang="en-US" sz="2200" dirty="0" smtClean="0">
                <a:solidFill>
                  <a:srgbClr val="000000"/>
                </a:solidFill>
              </a:rPr>
              <a:t> </a:t>
            </a:r>
            <a:r>
              <a:rPr lang="en-US" sz="2200" dirty="0" err="1" smtClean="0">
                <a:solidFill>
                  <a:srgbClr val="000000"/>
                </a:solidFill>
              </a:rPr>
              <a:t>račun</a:t>
            </a:r>
            <a:r>
              <a:rPr lang="en-US" sz="2200" dirty="0" smtClean="0">
                <a:solidFill>
                  <a:srgbClr val="000000"/>
                </a:solidFill>
              </a:rPr>
              <a:t>.</a:t>
            </a:r>
          </a:p>
          <a:p>
            <a:pPr>
              <a:lnSpc>
                <a:spcPct val="80000"/>
              </a:lnSpc>
            </a:pPr>
            <a:r>
              <a:rPr lang="en-US" sz="2200" dirty="0" err="1" smtClean="0">
                <a:solidFill>
                  <a:srgbClr val="000000"/>
                </a:solidFill>
              </a:rPr>
              <a:t>Kriminalac</a:t>
            </a:r>
            <a:r>
              <a:rPr lang="en-US" sz="2200" dirty="0" smtClean="0">
                <a:solidFill>
                  <a:srgbClr val="000000"/>
                </a:solidFill>
              </a:rPr>
              <a:t> </a:t>
            </a:r>
            <a:r>
              <a:rPr lang="en-US" sz="2200" dirty="0" err="1" smtClean="0">
                <a:solidFill>
                  <a:srgbClr val="000000"/>
                </a:solidFill>
              </a:rPr>
              <a:t>prenosi</a:t>
            </a:r>
            <a:r>
              <a:rPr lang="en-US" sz="2200" dirty="0" smtClean="0">
                <a:solidFill>
                  <a:srgbClr val="000000"/>
                </a:solidFill>
              </a:rPr>
              <a:t> </a:t>
            </a:r>
            <a:r>
              <a:rPr lang="en-US" sz="2200" dirty="0" err="1" smtClean="0">
                <a:solidFill>
                  <a:srgbClr val="000000"/>
                </a:solidFill>
              </a:rPr>
              <a:t>sredstava</a:t>
            </a:r>
            <a:r>
              <a:rPr lang="en-US" sz="2200" dirty="0" smtClean="0">
                <a:solidFill>
                  <a:srgbClr val="000000"/>
                </a:solidFill>
              </a:rPr>
              <a:t> </a:t>
            </a:r>
            <a:r>
              <a:rPr lang="en-US" sz="2200" dirty="0" err="1" smtClean="0">
                <a:solidFill>
                  <a:srgbClr val="000000"/>
                </a:solidFill>
              </a:rPr>
              <a:t>na</a:t>
            </a:r>
            <a:r>
              <a:rPr lang="en-US" sz="2200" dirty="0" smtClean="0">
                <a:solidFill>
                  <a:srgbClr val="000000"/>
                </a:solidFill>
              </a:rPr>
              <a:t> </a:t>
            </a:r>
            <a:r>
              <a:rPr lang="en-US" sz="2200" dirty="0" err="1" smtClean="0">
                <a:solidFill>
                  <a:srgbClr val="000000"/>
                </a:solidFill>
              </a:rPr>
              <a:t>platnu</a:t>
            </a:r>
            <a:r>
              <a:rPr lang="en-US" sz="2200" dirty="0" smtClean="0">
                <a:solidFill>
                  <a:srgbClr val="000000"/>
                </a:solidFill>
              </a:rPr>
              <a:t> </a:t>
            </a:r>
            <a:r>
              <a:rPr lang="en-US" sz="2200" dirty="0" err="1" smtClean="0">
                <a:solidFill>
                  <a:srgbClr val="000000"/>
                </a:solidFill>
              </a:rPr>
              <a:t>karticu</a:t>
            </a:r>
            <a:r>
              <a:rPr lang="en-US" sz="2200" dirty="0" smtClean="0">
                <a:solidFill>
                  <a:srgbClr val="000000"/>
                </a:solidFill>
              </a:rPr>
              <a:t> </a:t>
            </a:r>
            <a:r>
              <a:rPr lang="en-US" sz="2200" dirty="0" err="1" smtClean="0">
                <a:solidFill>
                  <a:srgbClr val="000000"/>
                </a:solidFill>
              </a:rPr>
              <a:t>koju</a:t>
            </a:r>
            <a:r>
              <a:rPr lang="en-US" sz="2200" dirty="0" smtClean="0">
                <a:solidFill>
                  <a:srgbClr val="000000"/>
                </a:solidFill>
              </a:rPr>
              <a:t> </a:t>
            </a:r>
            <a:r>
              <a:rPr lang="en-US" sz="2200" dirty="0" err="1" smtClean="0">
                <a:solidFill>
                  <a:srgbClr val="000000"/>
                </a:solidFill>
              </a:rPr>
              <a:t>poseduje</a:t>
            </a:r>
            <a:r>
              <a:rPr lang="en-US" sz="2200" dirty="0" smtClean="0">
                <a:solidFill>
                  <a:srgbClr val="000000"/>
                </a:solidFill>
              </a:rPr>
              <a:t>, a </a:t>
            </a:r>
            <a:r>
              <a:rPr lang="en-US" sz="2200" dirty="0" err="1" smtClean="0">
                <a:solidFill>
                  <a:srgbClr val="000000"/>
                </a:solidFill>
              </a:rPr>
              <a:t>koju</a:t>
            </a:r>
            <a:r>
              <a:rPr lang="en-US" sz="2200" dirty="0" smtClean="0">
                <a:solidFill>
                  <a:srgbClr val="000000"/>
                </a:solidFill>
              </a:rPr>
              <a:t> </a:t>
            </a:r>
            <a:r>
              <a:rPr lang="en-US" sz="2200" dirty="0" err="1" smtClean="0">
                <a:solidFill>
                  <a:srgbClr val="000000"/>
                </a:solidFill>
              </a:rPr>
              <a:t>zatim</a:t>
            </a:r>
            <a:r>
              <a:rPr lang="en-US" sz="2200" dirty="0" smtClean="0">
                <a:solidFill>
                  <a:srgbClr val="000000"/>
                </a:solidFill>
              </a:rPr>
              <a:t> </a:t>
            </a:r>
            <a:r>
              <a:rPr lang="en-US" sz="2200" dirty="0" err="1" smtClean="0">
                <a:solidFill>
                  <a:srgbClr val="000000"/>
                </a:solidFill>
              </a:rPr>
              <a:t>koristi</a:t>
            </a:r>
            <a:r>
              <a:rPr lang="en-US" sz="2200" dirty="0" smtClean="0">
                <a:solidFill>
                  <a:srgbClr val="000000"/>
                </a:solidFill>
              </a:rPr>
              <a:t> </a:t>
            </a:r>
            <a:r>
              <a:rPr lang="en-US" sz="2200" dirty="0" err="1" smtClean="0">
                <a:solidFill>
                  <a:srgbClr val="000000"/>
                </a:solidFill>
              </a:rPr>
              <a:t>ili</a:t>
            </a:r>
            <a:r>
              <a:rPr lang="en-US" sz="2200" dirty="0" smtClean="0">
                <a:solidFill>
                  <a:srgbClr val="000000"/>
                </a:solidFill>
              </a:rPr>
              <a:t> </a:t>
            </a:r>
            <a:r>
              <a:rPr lang="en-US" sz="2200" dirty="0" err="1" smtClean="0">
                <a:solidFill>
                  <a:srgbClr val="000000"/>
                </a:solidFill>
              </a:rPr>
              <a:t>prodaje</a:t>
            </a:r>
            <a:r>
              <a:rPr lang="en-US" sz="2200" dirty="0" smtClean="0">
                <a:solidFill>
                  <a:srgbClr val="000000"/>
                </a:solidFill>
              </a:rPr>
              <a:t>.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buSzPct val="100000"/>
            </a:pPr>
            <a:r>
              <a:rPr lang="en-US" dirty="0" err="1" smtClean="0">
                <a:solidFill>
                  <a:srgbClr val="000000"/>
                </a:solidFill>
              </a:rPr>
              <a:t>Identifikacija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korišćenja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sr-Latn-BA" dirty="0" smtClean="0">
                <a:solidFill>
                  <a:srgbClr val="000000"/>
                </a:solidFill>
              </a:rPr>
              <a:t>internet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platformi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za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igranje</a:t>
            </a:r>
            <a:endParaRPr lang="en-US" dirty="0" smtClean="0">
              <a:solidFill>
                <a:srgbClr val="000000"/>
              </a:solidFill>
            </a:endParaRPr>
          </a:p>
        </p:txBody>
      </p:sp>
      <p:sp>
        <p:nvSpPr>
          <p:cNvPr id="18434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>
              <a:solidFill>
                <a:srgbClr val="000000"/>
              </a:solidFill>
            </a:endParaRPr>
          </a:p>
          <a:p>
            <a:endParaRPr lang="en-US" dirty="0" smtClean="0">
              <a:solidFill>
                <a:srgbClr val="000000"/>
              </a:solidFill>
            </a:endParaRPr>
          </a:p>
          <a:p>
            <a:pPr algn="ctr">
              <a:buSzPct val="100000"/>
              <a:buFont typeface="Calibri" pitchFamily="34" charset="0"/>
              <a:buNone/>
            </a:pPr>
            <a:r>
              <a:rPr lang="en-US" dirty="0" err="1" smtClean="0">
                <a:solidFill>
                  <a:srgbClr val="000000"/>
                </a:solidFill>
              </a:rPr>
              <a:t>DISKUSIJA</a:t>
            </a:r>
            <a:r>
              <a:rPr lang="en-US" dirty="0" smtClean="0">
                <a:solidFill>
                  <a:srgbClr val="000000"/>
                </a:solidFill>
              </a:rPr>
              <a:t>: Koji </a:t>
            </a:r>
            <a:r>
              <a:rPr lang="en-US" dirty="0" err="1" smtClean="0">
                <a:solidFill>
                  <a:srgbClr val="000000"/>
                </a:solidFill>
              </a:rPr>
              <a:t>izvori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dokaza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mogu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biti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korišćeni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kako</a:t>
            </a:r>
            <a:r>
              <a:rPr lang="en-US" dirty="0" smtClean="0">
                <a:solidFill>
                  <a:srgbClr val="000000"/>
                </a:solidFill>
              </a:rPr>
              <a:t> bi se </a:t>
            </a:r>
            <a:r>
              <a:rPr lang="en-US" dirty="0" err="1" smtClean="0">
                <a:solidFill>
                  <a:srgbClr val="000000"/>
                </a:solidFill>
              </a:rPr>
              <a:t>naznačila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upotreba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sr-Latn-BA" dirty="0" smtClean="0">
                <a:solidFill>
                  <a:srgbClr val="000000"/>
                </a:solidFill>
              </a:rPr>
              <a:t>internet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platformi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za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igranje</a:t>
            </a:r>
            <a:r>
              <a:rPr lang="en-US" dirty="0" smtClean="0">
                <a:solidFill>
                  <a:srgbClr val="000000"/>
                </a:solidFill>
              </a:rPr>
              <a:t>?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buSzPct val="100000"/>
            </a:pPr>
            <a:r>
              <a:rPr lang="en-US" dirty="0" err="1" smtClean="0">
                <a:solidFill>
                  <a:srgbClr val="000000"/>
                </a:solidFill>
              </a:rPr>
              <a:t>Identifikacija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korišćenja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sr-Latn-BA" dirty="0" smtClean="0">
                <a:solidFill>
                  <a:srgbClr val="000000"/>
                </a:solidFill>
              </a:rPr>
              <a:t>internet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platformi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za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igranje</a:t>
            </a:r>
            <a:endParaRPr lang="en-US" dirty="0" smtClean="0">
              <a:solidFill>
                <a:srgbClr val="000000"/>
              </a:solidFill>
            </a:endParaRPr>
          </a:p>
        </p:txBody>
      </p:sp>
      <p:sp>
        <p:nvSpPr>
          <p:cNvPr id="18434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>
              <a:solidFill>
                <a:srgbClr val="000000"/>
              </a:solidFill>
            </a:endParaRPr>
          </a:p>
          <a:p>
            <a:endParaRPr lang="en-US" dirty="0" smtClean="0">
              <a:solidFill>
                <a:srgbClr val="000000"/>
              </a:solidFill>
            </a:endParaRPr>
          </a:p>
          <a:p>
            <a:pPr algn="ctr">
              <a:buSzPct val="100000"/>
              <a:buFont typeface="Calibri" pitchFamily="34" charset="0"/>
              <a:buNone/>
            </a:pPr>
            <a:r>
              <a:rPr lang="en-US" dirty="0" err="1" smtClean="0">
                <a:solidFill>
                  <a:srgbClr val="000000"/>
                </a:solidFill>
              </a:rPr>
              <a:t>DISKUSIJA</a:t>
            </a:r>
            <a:r>
              <a:rPr lang="en-US" dirty="0" smtClean="0">
                <a:solidFill>
                  <a:srgbClr val="000000"/>
                </a:solidFill>
              </a:rPr>
              <a:t>: </a:t>
            </a:r>
            <a:r>
              <a:rPr lang="en-US" dirty="0" err="1" smtClean="0">
                <a:solidFill>
                  <a:srgbClr val="000000"/>
                </a:solidFill>
              </a:rPr>
              <a:t>Koja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procesna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ovlašćenja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su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dostupna</a:t>
            </a:r>
            <a:r>
              <a:rPr lang="en-US" dirty="0" smtClean="0">
                <a:solidFill>
                  <a:srgbClr val="000000"/>
                </a:solidFill>
              </a:rPr>
              <a:t> / </a:t>
            </a:r>
            <a:r>
              <a:rPr lang="en-US" dirty="0" err="1" smtClean="0">
                <a:solidFill>
                  <a:srgbClr val="000000"/>
                </a:solidFill>
              </a:rPr>
              <a:t>relevantna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za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identifikaciju</a:t>
            </a:r>
            <a:r>
              <a:rPr lang="en-US" dirty="0" smtClean="0">
                <a:solidFill>
                  <a:srgbClr val="000000"/>
                </a:solidFill>
              </a:rPr>
              <a:t> / </a:t>
            </a:r>
            <a:r>
              <a:rPr lang="en-US" dirty="0" err="1" smtClean="0">
                <a:solidFill>
                  <a:srgbClr val="000000"/>
                </a:solidFill>
              </a:rPr>
              <a:t>korišćenje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sr-Latn-BA" dirty="0" smtClean="0">
                <a:solidFill>
                  <a:srgbClr val="000000"/>
                </a:solidFill>
              </a:rPr>
              <a:t>internet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platformi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za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igranje</a:t>
            </a:r>
            <a:r>
              <a:rPr lang="en-US" dirty="0" smtClean="0">
                <a:solidFill>
                  <a:srgbClr val="000000"/>
                </a:solidFill>
              </a:rPr>
              <a:t>?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3" name="Title 1"/>
          <p:cNvSpPr>
            <a:spLocks noGrp="1"/>
          </p:cNvSpPr>
          <p:nvPr>
            <p:ph type="title"/>
          </p:nvPr>
        </p:nvSpPr>
        <p:spPr>
          <a:xfrm>
            <a:off x="468313" y="1341438"/>
            <a:ext cx="8229600" cy="1143000"/>
          </a:xfrm>
        </p:spPr>
        <p:txBody>
          <a:bodyPr/>
          <a:lstStyle/>
          <a:p>
            <a:pPr>
              <a:buSzPct val="100000"/>
            </a:pPr>
            <a:r>
              <a:rPr lang="en-US" dirty="0" err="1" smtClean="0">
                <a:solidFill>
                  <a:srgbClr val="000000"/>
                </a:solidFill>
              </a:rPr>
              <a:t>Zamrzavanje</a:t>
            </a:r>
            <a:r>
              <a:rPr lang="en-US" dirty="0" smtClean="0">
                <a:solidFill>
                  <a:srgbClr val="000000"/>
                </a:solidFill>
              </a:rPr>
              <a:t>, </a:t>
            </a:r>
            <a:r>
              <a:rPr lang="en-US" dirty="0" err="1" smtClean="0">
                <a:solidFill>
                  <a:srgbClr val="000000"/>
                </a:solidFill>
              </a:rPr>
              <a:t>oduzimanje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i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konfiskovanje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sredstava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od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sr-Latn-BA" dirty="0" smtClean="0">
                <a:solidFill>
                  <a:srgbClr val="000000"/>
                </a:solidFill>
              </a:rPr>
              <a:t>internet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platformi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za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igranje</a:t>
            </a:r>
            <a:endParaRPr lang="en-US" dirty="0" smtClean="0">
              <a:solidFill>
                <a:srgbClr val="000000"/>
              </a:solidFill>
            </a:endParaRPr>
          </a:p>
        </p:txBody>
      </p:sp>
      <p:sp>
        <p:nvSpPr>
          <p:cNvPr id="18434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>
              <a:solidFill>
                <a:srgbClr val="000000"/>
              </a:solidFill>
            </a:endParaRPr>
          </a:p>
          <a:p>
            <a:endParaRPr lang="en-US" dirty="0" smtClean="0">
              <a:solidFill>
                <a:srgbClr val="000000"/>
              </a:solidFill>
            </a:endParaRPr>
          </a:p>
          <a:p>
            <a:pPr algn="ctr">
              <a:buSzPct val="100000"/>
              <a:buFont typeface="Calibri" pitchFamily="34" charset="0"/>
              <a:buNone/>
            </a:pPr>
            <a:r>
              <a:rPr lang="en-US" dirty="0" err="1" smtClean="0">
                <a:solidFill>
                  <a:srgbClr val="000000"/>
                </a:solidFill>
              </a:rPr>
              <a:t>DISKUSIJA</a:t>
            </a:r>
            <a:r>
              <a:rPr lang="en-US" dirty="0" smtClean="0">
                <a:solidFill>
                  <a:srgbClr val="000000"/>
                </a:solidFill>
              </a:rPr>
              <a:t>: </a:t>
            </a:r>
            <a:r>
              <a:rPr lang="en-US" dirty="0" err="1" smtClean="0">
                <a:solidFill>
                  <a:srgbClr val="000000"/>
                </a:solidFill>
              </a:rPr>
              <a:t>Koja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procesna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ovlašćenja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su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dostupna</a:t>
            </a:r>
            <a:r>
              <a:rPr lang="en-US" dirty="0" smtClean="0">
                <a:solidFill>
                  <a:srgbClr val="000000"/>
                </a:solidFill>
              </a:rPr>
              <a:t> / </a:t>
            </a:r>
            <a:r>
              <a:rPr lang="en-US" dirty="0" err="1" smtClean="0">
                <a:solidFill>
                  <a:srgbClr val="000000"/>
                </a:solidFill>
              </a:rPr>
              <a:t>relevantna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za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zamrzavanje</a:t>
            </a:r>
            <a:r>
              <a:rPr lang="en-US" dirty="0" smtClean="0">
                <a:solidFill>
                  <a:srgbClr val="000000"/>
                </a:solidFill>
              </a:rPr>
              <a:t>, </a:t>
            </a:r>
            <a:r>
              <a:rPr lang="en-US" dirty="0" err="1" smtClean="0">
                <a:solidFill>
                  <a:srgbClr val="000000"/>
                </a:solidFill>
              </a:rPr>
              <a:t>oduzimanje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i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konfiskaciju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sredstava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od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sr-Latn-BA" dirty="0" smtClean="0">
                <a:solidFill>
                  <a:srgbClr val="000000"/>
                </a:solidFill>
              </a:rPr>
              <a:t>internet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platformi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za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igranje</a:t>
            </a:r>
            <a:r>
              <a:rPr lang="en-US" dirty="0" smtClean="0">
                <a:solidFill>
                  <a:srgbClr val="000000"/>
                </a:solidFill>
              </a:rPr>
              <a:t>?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buSzPct val="100000"/>
            </a:pPr>
            <a:r>
              <a:rPr lang="en-US" smtClean="0">
                <a:solidFill>
                  <a:srgbClr val="000000"/>
                </a:solidFill>
              </a:rPr>
              <a:t>Rekapitulacija</a:t>
            </a:r>
          </a:p>
        </p:txBody>
      </p:sp>
      <p:sp>
        <p:nvSpPr>
          <p:cNvPr id="66562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000000"/>
                </a:solidFill>
              </a:rPr>
              <a:t>Da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objasne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tipologiju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kriminalnog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toka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novca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sr-Latn-BA" dirty="0" smtClean="0">
                <a:solidFill>
                  <a:srgbClr val="000000"/>
                </a:solidFill>
              </a:rPr>
              <a:t>od </a:t>
            </a:r>
            <a:r>
              <a:rPr lang="en-US" dirty="0" err="1" smtClean="0">
                <a:solidFill>
                  <a:srgbClr val="000000"/>
                </a:solidFill>
              </a:rPr>
              <a:t>korišćenja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novčanih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krijumčara</a:t>
            </a:r>
            <a:r>
              <a:rPr lang="en-US" dirty="0" smtClean="0">
                <a:solidFill>
                  <a:srgbClr val="000000"/>
                </a:solidFill>
              </a:rPr>
              <a:t>.</a:t>
            </a:r>
          </a:p>
          <a:p>
            <a:pPr lvl="1"/>
            <a:r>
              <a:rPr lang="en-US" dirty="0" err="1" smtClean="0">
                <a:solidFill>
                  <a:srgbClr val="000000"/>
                </a:solidFill>
              </a:rPr>
              <a:t>Kupovina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preko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sr-Latn-BA" dirty="0" err="1" smtClean="0">
                <a:solidFill>
                  <a:srgbClr val="000000"/>
                </a:solidFill>
              </a:rPr>
              <a:t>i</a:t>
            </a:r>
            <a:r>
              <a:rPr lang="en-US" dirty="0" err="1" smtClean="0">
                <a:solidFill>
                  <a:srgbClr val="000000"/>
                </a:solidFill>
              </a:rPr>
              <a:t>nterneta</a:t>
            </a:r>
            <a:endParaRPr lang="en-US" dirty="0" smtClean="0">
              <a:solidFill>
                <a:srgbClr val="000000"/>
              </a:solidFill>
            </a:endParaRPr>
          </a:p>
          <a:p>
            <a:pPr lvl="1"/>
            <a:r>
              <a:rPr lang="en-US" dirty="0" err="1" smtClean="0">
                <a:solidFill>
                  <a:srgbClr val="000000"/>
                </a:solidFill>
              </a:rPr>
              <a:t>Kvazi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kompanije</a:t>
            </a:r>
            <a:endParaRPr lang="en-US" dirty="0" smtClean="0">
              <a:solidFill>
                <a:srgbClr val="000000"/>
              </a:solidFill>
            </a:endParaRPr>
          </a:p>
          <a:p>
            <a:pPr lvl="1"/>
            <a:r>
              <a:rPr lang="en-US" dirty="0" smtClean="0">
                <a:solidFill>
                  <a:srgbClr val="000000"/>
                </a:solidFill>
              </a:rPr>
              <a:t>Prepaid </a:t>
            </a:r>
            <a:r>
              <a:rPr lang="en-US" dirty="0" err="1" smtClean="0">
                <a:solidFill>
                  <a:srgbClr val="000000"/>
                </a:solidFill>
              </a:rPr>
              <a:t>kartice</a:t>
            </a:r>
            <a:endParaRPr lang="en-US" dirty="0" smtClean="0">
              <a:solidFill>
                <a:srgbClr val="000000"/>
              </a:solidFill>
            </a:endParaRPr>
          </a:p>
          <a:p>
            <a:pPr lvl="1"/>
            <a:r>
              <a:rPr lang="sr-Latn-BA" dirty="0" smtClean="0">
                <a:solidFill>
                  <a:srgbClr val="000000"/>
                </a:solidFill>
              </a:rPr>
              <a:t>Internet </a:t>
            </a:r>
            <a:r>
              <a:rPr lang="en-US" dirty="0" err="1" smtClean="0">
                <a:solidFill>
                  <a:srgbClr val="000000"/>
                </a:solidFill>
              </a:rPr>
              <a:t>igrice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i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sr-Latn-BA" dirty="0" smtClean="0">
                <a:solidFill>
                  <a:srgbClr val="000000"/>
                </a:solidFill>
              </a:rPr>
              <a:t>internet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trgovačke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platforme</a:t>
            </a:r>
            <a:endParaRPr lang="en-US" dirty="0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buSzPct val="100000"/>
            </a:pPr>
            <a:r>
              <a:rPr lang="en-US" cap="none" dirty="0" err="1" smtClean="0">
                <a:solidFill>
                  <a:srgbClr val="000000"/>
                </a:solidFill>
              </a:rPr>
              <a:t>Kupovina</a:t>
            </a:r>
            <a:r>
              <a:rPr lang="en-US" cap="none" dirty="0" smtClean="0">
                <a:solidFill>
                  <a:srgbClr val="000000"/>
                </a:solidFill>
              </a:rPr>
              <a:t> </a:t>
            </a:r>
            <a:r>
              <a:rPr lang="en-US" cap="none" dirty="0" err="1" smtClean="0">
                <a:solidFill>
                  <a:srgbClr val="000000"/>
                </a:solidFill>
              </a:rPr>
              <a:t>preko</a:t>
            </a:r>
            <a:r>
              <a:rPr lang="en-US" cap="none" dirty="0" smtClean="0">
                <a:solidFill>
                  <a:srgbClr val="000000"/>
                </a:solidFill>
              </a:rPr>
              <a:t> </a:t>
            </a:r>
            <a:r>
              <a:rPr lang="en-US" cap="none" dirty="0" err="1" smtClean="0">
                <a:solidFill>
                  <a:srgbClr val="000000"/>
                </a:solidFill>
              </a:rPr>
              <a:t>interneta</a:t>
            </a:r>
            <a:endParaRPr lang="en-US" cap="none" dirty="0" smtClean="0">
              <a:solidFill>
                <a:srgbClr val="000000"/>
              </a:solidFill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Arial" charset="0"/>
              <a:buNone/>
              <a:defRPr/>
            </a:pPr>
            <a:endParaRPr lang="en-US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585" name="Picture 6" descr="Question Mark Clip Art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143250" y="1357313"/>
            <a:ext cx="2857500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7586" name="TextBox 4"/>
          <p:cNvSpPr txBox="1">
            <a:spLocks noChangeArrowheads="1"/>
          </p:cNvSpPr>
          <p:nvPr/>
        </p:nvSpPr>
        <p:spPr bwMode="auto">
          <a:xfrm>
            <a:off x="3071813" y="4500563"/>
            <a:ext cx="3014662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SzPct val="100000"/>
            </a:pPr>
            <a:r>
              <a:rPr lang="en-US" sz="5400">
                <a:solidFill>
                  <a:srgbClr val="000000"/>
                </a:solidFill>
              </a:rPr>
              <a:t>Pitanja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itle 1"/>
          <p:cNvSpPr>
            <a:spLocks noGrp="1"/>
          </p:cNvSpPr>
          <p:nvPr>
            <p:ph type="title"/>
          </p:nvPr>
        </p:nvSpPr>
        <p:spPr>
          <a:xfrm>
            <a:off x="468313" y="1557338"/>
            <a:ext cx="8229600" cy="1150937"/>
          </a:xfrm>
        </p:spPr>
        <p:txBody>
          <a:bodyPr/>
          <a:lstStyle/>
          <a:p>
            <a:pPr>
              <a:buSzPct val="100000"/>
            </a:pPr>
            <a:r>
              <a:rPr lang="en-US" dirty="0" err="1" smtClean="0">
                <a:solidFill>
                  <a:srgbClr val="000000"/>
                </a:solidFill>
              </a:rPr>
              <a:t>Kupovina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preko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interneta</a:t>
            </a:r>
            <a:r>
              <a:rPr lang="en-US" dirty="0" smtClean="0">
                <a:solidFill>
                  <a:srgbClr val="000000"/>
                </a:solidFill>
              </a:rPr>
              <a:t>?</a:t>
            </a:r>
          </a:p>
        </p:txBody>
      </p:sp>
      <p:sp>
        <p:nvSpPr>
          <p:cNvPr id="18434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smtClean="0">
              <a:solidFill>
                <a:srgbClr val="000000"/>
              </a:solidFill>
            </a:endParaRPr>
          </a:p>
          <a:p>
            <a:endParaRPr lang="en-US" smtClean="0">
              <a:solidFill>
                <a:srgbClr val="000000"/>
              </a:solidFill>
            </a:endParaRPr>
          </a:p>
          <a:p>
            <a:pPr algn="ctr">
              <a:buSzPct val="100000"/>
              <a:buFont typeface="Calibri" pitchFamily="34" charset="0"/>
              <a:buNone/>
            </a:pPr>
            <a:r>
              <a:rPr lang="en-US" smtClean="0">
                <a:solidFill>
                  <a:srgbClr val="000000"/>
                </a:solidFill>
              </a:rPr>
              <a:t>DISKUSIJA: Šta VI mislite?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buSzPct val="100000"/>
            </a:pPr>
            <a:r>
              <a:rPr lang="en-US" smtClean="0">
                <a:solidFill>
                  <a:srgbClr val="000000"/>
                </a:solidFill>
              </a:rPr>
              <a:t>Tipologija internet kupovine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sz="2700" dirty="0" err="1" smtClean="0">
                <a:solidFill>
                  <a:srgbClr val="000000"/>
                </a:solidFill>
              </a:rPr>
              <a:t>Kriminalac</a:t>
            </a:r>
            <a:r>
              <a:rPr lang="en-US" sz="2700" dirty="0" smtClean="0">
                <a:solidFill>
                  <a:srgbClr val="000000"/>
                </a:solidFill>
              </a:rPr>
              <a:t> </a:t>
            </a:r>
            <a:r>
              <a:rPr lang="en-US" sz="2700" dirty="0" err="1" smtClean="0">
                <a:solidFill>
                  <a:srgbClr val="000000"/>
                </a:solidFill>
              </a:rPr>
              <a:t>dobija</a:t>
            </a:r>
            <a:r>
              <a:rPr lang="en-US" sz="2700" dirty="0" smtClean="0">
                <a:solidFill>
                  <a:srgbClr val="000000"/>
                </a:solidFill>
              </a:rPr>
              <a:t> </a:t>
            </a:r>
            <a:r>
              <a:rPr lang="en-US" sz="2700" dirty="0" err="1" smtClean="0">
                <a:solidFill>
                  <a:srgbClr val="000000"/>
                </a:solidFill>
              </a:rPr>
              <a:t>pristup</a:t>
            </a:r>
            <a:r>
              <a:rPr lang="en-US" sz="2700" dirty="0" smtClean="0">
                <a:solidFill>
                  <a:srgbClr val="000000"/>
                </a:solidFill>
              </a:rPr>
              <a:t> </a:t>
            </a:r>
            <a:r>
              <a:rPr lang="en-US" sz="2700" dirty="0" err="1" smtClean="0">
                <a:solidFill>
                  <a:srgbClr val="000000"/>
                </a:solidFill>
              </a:rPr>
              <a:t>kompromitovanim</a:t>
            </a:r>
            <a:r>
              <a:rPr lang="en-US" sz="2700" dirty="0" smtClean="0">
                <a:solidFill>
                  <a:srgbClr val="000000"/>
                </a:solidFill>
              </a:rPr>
              <a:t> </a:t>
            </a:r>
            <a:r>
              <a:rPr lang="en-US" sz="2700" dirty="0" err="1" smtClean="0">
                <a:solidFill>
                  <a:srgbClr val="000000"/>
                </a:solidFill>
              </a:rPr>
              <a:t>kartičnim</a:t>
            </a:r>
            <a:r>
              <a:rPr lang="en-US" sz="2700" dirty="0" smtClean="0">
                <a:solidFill>
                  <a:srgbClr val="000000"/>
                </a:solidFill>
              </a:rPr>
              <a:t> </a:t>
            </a:r>
            <a:r>
              <a:rPr lang="en-US" sz="2700" dirty="0" err="1" smtClean="0">
                <a:solidFill>
                  <a:srgbClr val="000000"/>
                </a:solidFill>
              </a:rPr>
              <a:t>podacima</a:t>
            </a:r>
            <a:r>
              <a:rPr lang="en-US" sz="2700" dirty="0" smtClean="0">
                <a:solidFill>
                  <a:srgbClr val="000000"/>
                </a:solidFill>
              </a:rPr>
              <a:t> </a:t>
            </a:r>
            <a:r>
              <a:rPr lang="en-US" sz="2700" dirty="0" err="1" smtClean="0">
                <a:solidFill>
                  <a:srgbClr val="000000"/>
                </a:solidFill>
              </a:rPr>
              <a:t>ili</a:t>
            </a:r>
            <a:r>
              <a:rPr lang="en-US" sz="2700" dirty="0" smtClean="0">
                <a:solidFill>
                  <a:srgbClr val="000000"/>
                </a:solidFill>
              </a:rPr>
              <a:t> </a:t>
            </a:r>
            <a:r>
              <a:rPr lang="en-US" sz="2700" dirty="0" err="1" smtClean="0">
                <a:solidFill>
                  <a:srgbClr val="000000"/>
                </a:solidFill>
              </a:rPr>
              <a:t>bankarskim</a:t>
            </a:r>
            <a:r>
              <a:rPr lang="en-US" sz="2700" dirty="0" smtClean="0">
                <a:solidFill>
                  <a:srgbClr val="000000"/>
                </a:solidFill>
              </a:rPr>
              <a:t> </a:t>
            </a:r>
            <a:r>
              <a:rPr lang="en-US" sz="2700" dirty="0" err="1" smtClean="0">
                <a:solidFill>
                  <a:srgbClr val="000000"/>
                </a:solidFill>
              </a:rPr>
              <a:t>akreditivima</a:t>
            </a:r>
            <a:r>
              <a:rPr lang="en-US" sz="2700" dirty="0" smtClean="0">
                <a:solidFill>
                  <a:srgbClr val="000000"/>
                </a:solidFill>
              </a:rPr>
              <a:t>.</a:t>
            </a:r>
          </a:p>
          <a:p>
            <a:pPr>
              <a:lnSpc>
                <a:spcPct val="90000"/>
              </a:lnSpc>
            </a:pPr>
            <a:r>
              <a:rPr lang="en-US" sz="2700" dirty="0" err="1" smtClean="0">
                <a:solidFill>
                  <a:srgbClr val="000000"/>
                </a:solidFill>
              </a:rPr>
              <a:t>Kriminalac</a:t>
            </a:r>
            <a:r>
              <a:rPr lang="en-US" sz="2700" dirty="0" smtClean="0">
                <a:solidFill>
                  <a:srgbClr val="000000"/>
                </a:solidFill>
              </a:rPr>
              <a:t>  </a:t>
            </a:r>
            <a:r>
              <a:rPr lang="en-US" sz="2700" dirty="0" err="1" smtClean="0">
                <a:solidFill>
                  <a:srgbClr val="000000"/>
                </a:solidFill>
              </a:rPr>
              <a:t>kupuje</a:t>
            </a:r>
            <a:r>
              <a:rPr lang="en-US" sz="2700" dirty="0" smtClean="0">
                <a:solidFill>
                  <a:srgbClr val="000000"/>
                </a:solidFill>
              </a:rPr>
              <a:t> </a:t>
            </a:r>
            <a:r>
              <a:rPr lang="en-US" sz="2700" dirty="0" err="1" smtClean="0">
                <a:solidFill>
                  <a:srgbClr val="000000"/>
                </a:solidFill>
              </a:rPr>
              <a:t>robu</a:t>
            </a:r>
            <a:r>
              <a:rPr lang="en-US" sz="2700" dirty="0" smtClean="0">
                <a:solidFill>
                  <a:srgbClr val="000000"/>
                </a:solidFill>
              </a:rPr>
              <a:t> (</a:t>
            </a:r>
            <a:r>
              <a:rPr lang="en-US" sz="2700" dirty="0" err="1" smtClean="0">
                <a:solidFill>
                  <a:srgbClr val="000000"/>
                </a:solidFill>
              </a:rPr>
              <a:t>npr</a:t>
            </a:r>
            <a:r>
              <a:rPr lang="en-US" sz="2700" dirty="0" smtClean="0">
                <a:solidFill>
                  <a:srgbClr val="000000"/>
                </a:solidFill>
              </a:rPr>
              <a:t>. </a:t>
            </a:r>
            <a:r>
              <a:rPr lang="en-US" sz="2700" dirty="0" err="1" smtClean="0">
                <a:solidFill>
                  <a:srgbClr val="000000"/>
                </a:solidFill>
              </a:rPr>
              <a:t>avionsku</a:t>
            </a:r>
            <a:r>
              <a:rPr lang="en-US" sz="2700" dirty="0" smtClean="0">
                <a:solidFill>
                  <a:srgbClr val="000000"/>
                </a:solidFill>
              </a:rPr>
              <a:t> </a:t>
            </a:r>
            <a:r>
              <a:rPr lang="en-US" sz="2700" dirty="0" err="1" smtClean="0">
                <a:solidFill>
                  <a:srgbClr val="000000"/>
                </a:solidFill>
              </a:rPr>
              <a:t>kartu</a:t>
            </a:r>
            <a:r>
              <a:rPr lang="en-US" sz="2700" dirty="0" smtClean="0">
                <a:solidFill>
                  <a:srgbClr val="000000"/>
                </a:solidFill>
              </a:rPr>
              <a:t>) </a:t>
            </a:r>
            <a:r>
              <a:rPr lang="en-US" sz="2700" dirty="0" err="1" smtClean="0">
                <a:solidFill>
                  <a:srgbClr val="000000"/>
                </a:solidFill>
              </a:rPr>
              <a:t>koristeći</a:t>
            </a:r>
            <a:r>
              <a:rPr lang="en-US" sz="2700" dirty="0" smtClean="0">
                <a:solidFill>
                  <a:srgbClr val="000000"/>
                </a:solidFill>
              </a:rPr>
              <a:t> </a:t>
            </a:r>
            <a:r>
              <a:rPr lang="en-US" sz="2700" dirty="0" err="1" smtClean="0">
                <a:solidFill>
                  <a:srgbClr val="000000"/>
                </a:solidFill>
              </a:rPr>
              <a:t>kompromitovane</a:t>
            </a:r>
            <a:r>
              <a:rPr lang="en-US" sz="2700" dirty="0" smtClean="0">
                <a:solidFill>
                  <a:srgbClr val="000000"/>
                </a:solidFill>
              </a:rPr>
              <a:t> </a:t>
            </a:r>
            <a:r>
              <a:rPr lang="en-US" sz="2700" dirty="0" err="1" smtClean="0">
                <a:solidFill>
                  <a:srgbClr val="000000"/>
                </a:solidFill>
              </a:rPr>
              <a:t>akreditive</a:t>
            </a:r>
            <a:r>
              <a:rPr lang="en-US" sz="2700" dirty="0" smtClean="0">
                <a:solidFill>
                  <a:srgbClr val="000000"/>
                </a:solidFill>
              </a:rPr>
              <a:t>.</a:t>
            </a:r>
          </a:p>
          <a:p>
            <a:pPr>
              <a:lnSpc>
                <a:spcPct val="90000"/>
              </a:lnSpc>
            </a:pPr>
            <a:r>
              <a:rPr lang="en-US" sz="2700" dirty="0" err="1" smtClean="0">
                <a:solidFill>
                  <a:srgbClr val="000000"/>
                </a:solidFill>
              </a:rPr>
              <a:t>Kriminalac</a:t>
            </a:r>
            <a:r>
              <a:rPr lang="en-US" sz="2700" dirty="0" smtClean="0">
                <a:solidFill>
                  <a:srgbClr val="000000"/>
                </a:solidFill>
              </a:rPr>
              <a:t>  </a:t>
            </a:r>
            <a:r>
              <a:rPr lang="en-US" sz="2700" dirty="0" err="1" smtClean="0">
                <a:solidFill>
                  <a:srgbClr val="000000"/>
                </a:solidFill>
              </a:rPr>
              <a:t>licitira</a:t>
            </a:r>
            <a:r>
              <a:rPr lang="en-US" sz="2700" dirty="0" smtClean="0">
                <a:solidFill>
                  <a:srgbClr val="000000"/>
                </a:solidFill>
              </a:rPr>
              <a:t> </a:t>
            </a:r>
            <a:r>
              <a:rPr lang="en-US" sz="2700" dirty="0" err="1" smtClean="0">
                <a:solidFill>
                  <a:srgbClr val="000000"/>
                </a:solidFill>
              </a:rPr>
              <a:t>avio</a:t>
            </a:r>
            <a:r>
              <a:rPr lang="en-US" sz="2700" dirty="0" smtClean="0">
                <a:solidFill>
                  <a:srgbClr val="000000"/>
                </a:solidFill>
              </a:rPr>
              <a:t> </a:t>
            </a:r>
            <a:r>
              <a:rPr lang="en-US" sz="2700" dirty="0" err="1" smtClean="0">
                <a:solidFill>
                  <a:srgbClr val="000000"/>
                </a:solidFill>
              </a:rPr>
              <a:t>karte</a:t>
            </a:r>
            <a:r>
              <a:rPr lang="en-US" sz="2700" dirty="0" smtClean="0">
                <a:solidFill>
                  <a:srgbClr val="000000"/>
                </a:solidFill>
              </a:rPr>
              <a:t> </a:t>
            </a:r>
            <a:r>
              <a:rPr lang="en-US" sz="2700" dirty="0" err="1" smtClean="0">
                <a:solidFill>
                  <a:srgbClr val="000000"/>
                </a:solidFill>
              </a:rPr>
              <a:t>za</a:t>
            </a:r>
            <a:r>
              <a:rPr lang="en-US" sz="2700" dirty="0" smtClean="0">
                <a:solidFill>
                  <a:srgbClr val="000000"/>
                </a:solidFill>
              </a:rPr>
              <a:t> </a:t>
            </a:r>
            <a:r>
              <a:rPr lang="en-US" sz="2700" dirty="0" err="1" smtClean="0">
                <a:solidFill>
                  <a:srgbClr val="000000"/>
                </a:solidFill>
              </a:rPr>
              <a:t>prodaju</a:t>
            </a:r>
            <a:r>
              <a:rPr lang="en-US" sz="2700" dirty="0" smtClean="0">
                <a:solidFill>
                  <a:srgbClr val="000000"/>
                </a:solidFill>
              </a:rPr>
              <a:t> </a:t>
            </a:r>
            <a:r>
              <a:rPr lang="en-US" sz="2700" dirty="0" err="1" smtClean="0">
                <a:solidFill>
                  <a:srgbClr val="000000"/>
                </a:solidFill>
              </a:rPr>
              <a:t>na</a:t>
            </a:r>
            <a:r>
              <a:rPr lang="en-US" sz="2700" dirty="0" smtClean="0">
                <a:solidFill>
                  <a:srgbClr val="000000"/>
                </a:solidFill>
              </a:rPr>
              <a:t> </a:t>
            </a:r>
            <a:r>
              <a:rPr lang="en-US" sz="2700" dirty="0" smtClean="0">
                <a:solidFill>
                  <a:srgbClr val="000000"/>
                </a:solidFill>
              </a:rPr>
              <a:t>internet </a:t>
            </a:r>
            <a:r>
              <a:rPr lang="en-US" sz="2700" dirty="0" err="1" smtClean="0">
                <a:solidFill>
                  <a:srgbClr val="000000"/>
                </a:solidFill>
              </a:rPr>
              <a:t>aukciji</a:t>
            </a:r>
            <a:r>
              <a:rPr lang="en-US" sz="2700" dirty="0" smtClean="0">
                <a:solidFill>
                  <a:srgbClr val="000000"/>
                </a:solidFill>
              </a:rPr>
              <a:t>.</a:t>
            </a:r>
          </a:p>
          <a:p>
            <a:pPr>
              <a:lnSpc>
                <a:spcPct val="90000"/>
              </a:lnSpc>
            </a:pPr>
            <a:r>
              <a:rPr lang="en-US" sz="2700" dirty="0" err="1" smtClean="0">
                <a:solidFill>
                  <a:srgbClr val="000000"/>
                </a:solidFill>
              </a:rPr>
              <a:t>Neko</a:t>
            </a:r>
            <a:r>
              <a:rPr lang="en-US" sz="2700" dirty="0" smtClean="0">
                <a:solidFill>
                  <a:srgbClr val="000000"/>
                </a:solidFill>
              </a:rPr>
              <a:t> </a:t>
            </a:r>
            <a:r>
              <a:rPr lang="en-US" sz="2700" dirty="0" err="1" smtClean="0">
                <a:solidFill>
                  <a:srgbClr val="000000"/>
                </a:solidFill>
              </a:rPr>
              <a:t>pobe</a:t>
            </a:r>
            <a:r>
              <a:rPr lang="sr-Latn-BA" sz="2700" dirty="0" smtClean="0">
                <a:solidFill>
                  <a:srgbClr val="000000"/>
                </a:solidFill>
              </a:rPr>
              <a:t>đuje na</a:t>
            </a:r>
            <a:r>
              <a:rPr lang="en-US" sz="2700" dirty="0" smtClean="0">
                <a:solidFill>
                  <a:srgbClr val="000000"/>
                </a:solidFill>
              </a:rPr>
              <a:t> </a:t>
            </a:r>
            <a:r>
              <a:rPr lang="en-US" sz="2700" dirty="0" err="1" smtClean="0">
                <a:solidFill>
                  <a:srgbClr val="000000"/>
                </a:solidFill>
              </a:rPr>
              <a:t>aukcij</a:t>
            </a:r>
            <a:r>
              <a:rPr lang="sr-Latn-BA" sz="2700" dirty="0" smtClean="0">
                <a:solidFill>
                  <a:srgbClr val="000000"/>
                </a:solidFill>
              </a:rPr>
              <a:t>i</a:t>
            </a:r>
            <a:r>
              <a:rPr lang="en-US" sz="2700" dirty="0" smtClean="0">
                <a:solidFill>
                  <a:srgbClr val="000000"/>
                </a:solidFill>
              </a:rPr>
              <a:t> </a:t>
            </a:r>
            <a:r>
              <a:rPr lang="en-US" sz="2700" dirty="0" err="1" smtClean="0">
                <a:solidFill>
                  <a:srgbClr val="000000"/>
                </a:solidFill>
              </a:rPr>
              <a:t>i</a:t>
            </a:r>
            <a:r>
              <a:rPr lang="en-US" sz="2700" dirty="0" smtClean="0">
                <a:solidFill>
                  <a:srgbClr val="000000"/>
                </a:solidFill>
              </a:rPr>
              <a:t> </a:t>
            </a:r>
            <a:r>
              <a:rPr lang="en-US" sz="2700" dirty="0" err="1" smtClean="0">
                <a:solidFill>
                  <a:srgbClr val="000000"/>
                </a:solidFill>
              </a:rPr>
              <a:t>šalje</a:t>
            </a:r>
            <a:r>
              <a:rPr lang="en-US" sz="2700" dirty="0" smtClean="0">
                <a:solidFill>
                  <a:srgbClr val="000000"/>
                </a:solidFill>
              </a:rPr>
              <a:t> </a:t>
            </a:r>
            <a:r>
              <a:rPr lang="en-US" sz="2700" dirty="0" err="1" smtClean="0">
                <a:solidFill>
                  <a:srgbClr val="000000"/>
                </a:solidFill>
              </a:rPr>
              <a:t>uplatu</a:t>
            </a:r>
            <a:r>
              <a:rPr lang="en-US" sz="2700" dirty="0" smtClean="0">
                <a:solidFill>
                  <a:srgbClr val="000000"/>
                </a:solidFill>
              </a:rPr>
              <a:t> </a:t>
            </a:r>
            <a:r>
              <a:rPr lang="en-US" sz="2700" dirty="0" err="1" smtClean="0">
                <a:solidFill>
                  <a:srgbClr val="000000"/>
                </a:solidFill>
              </a:rPr>
              <a:t>kriminalcu</a:t>
            </a:r>
            <a:r>
              <a:rPr lang="en-US" sz="2700" dirty="0" smtClean="0">
                <a:solidFill>
                  <a:srgbClr val="000000"/>
                </a:solidFill>
              </a:rPr>
              <a:t>.</a:t>
            </a:r>
          </a:p>
          <a:p>
            <a:pPr>
              <a:lnSpc>
                <a:spcPct val="90000"/>
              </a:lnSpc>
            </a:pPr>
            <a:r>
              <a:rPr lang="en-US" sz="2700" dirty="0" err="1" smtClean="0">
                <a:solidFill>
                  <a:srgbClr val="000000"/>
                </a:solidFill>
              </a:rPr>
              <a:t>Kriminalac</a:t>
            </a:r>
            <a:r>
              <a:rPr lang="en-US" sz="2700" dirty="0" smtClean="0">
                <a:solidFill>
                  <a:srgbClr val="000000"/>
                </a:solidFill>
              </a:rPr>
              <a:t> </a:t>
            </a:r>
            <a:r>
              <a:rPr lang="en-US" sz="2700" dirty="0" err="1" smtClean="0">
                <a:solidFill>
                  <a:srgbClr val="000000"/>
                </a:solidFill>
              </a:rPr>
              <a:t>šalje</a:t>
            </a:r>
            <a:r>
              <a:rPr lang="en-US" sz="2700" dirty="0" smtClean="0">
                <a:solidFill>
                  <a:srgbClr val="000000"/>
                </a:solidFill>
              </a:rPr>
              <a:t> </a:t>
            </a:r>
            <a:r>
              <a:rPr lang="en-US" sz="2700" dirty="0" err="1" smtClean="0">
                <a:solidFill>
                  <a:srgbClr val="000000"/>
                </a:solidFill>
              </a:rPr>
              <a:t>avio</a:t>
            </a:r>
            <a:r>
              <a:rPr lang="en-US" sz="2700" dirty="0" smtClean="0">
                <a:solidFill>
                  <a:srgbClr val="000000"/>
                </a:solidFill>
              </a:rPr>
              <a:t> </a:t>
            </a:r>
            <a:r>
              <a:rPr lang="en-US" sz="2700" dirty="0" err="1" smtClean="0">
                <a:solidFill>
                  <a:srgbClr val="000000"/>
                </a:solidFill>
              </a:rPr>
              <a:t>karte</a:t>
            </a:r>
            <a:r>
              <a:rPr lang="en-US" sz="2700" dirty="0" smtClean="0">
                <a:solidFill>
                  <a:srgbClr val="000000"/>
                </a:solidFill>
              </a:rPr>
              <a:t> </a:t>
            </a:r>
            <a:r>
              <a:rPr lang="en-US" sz="2700" dirty="0" err="1" smtClean="0">
                <a:solidFill>
                  <a:srgbClr val="000000"/>
                </a:solidFill>
              </a:rPr>
              <a:t>pobedniku</a:t>
            </a:r>
            <a:r>
              <a:rPr lang="en-US" sz="2700" dirty="0" smtClean="0">
                <a:solidFill>
                  <a:srgbClr val="000000"/>
                </a:solidFill>
              </a:rPr>
              <a:t> </a:t>
            </a:r>
            <a:r>
              <a:rPr lang="en-US" sz="2700" dirty="0" err="1" smtClean="0">
                <a:solidFill>
                  <a:srgbClr val="000000"/>
                </a:solidFill>
              </a:rPr>
              <a:t>aukcije</a:t>
            </a:r>
            <a:r>
              <a:rPr lang="en-US" sz="2700" dirty="0" smtClean="0">
                <a:solidFill>
                  <a:srgbClr val="000000"/>
                </a:solidFill>
              </a:rPr>
              <a:t>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Title 1"/>
          <p:cNvSpPr>
            <a:spLocks noGrp="1"/>
          </p:cNvSpPr>
          <p:nvPr>
            <p:ph type="title"/>
          </p:nvPr>
        </p:nvSpPr>
        <p:spPr>
          <a:xfrm>
            <a:off x="468313" y="1557338"/>
            <a:ext cx="8229600" cy="1008062"/>
          </a:xfrm>
        </p:spPr>
        <p:txBody>
          <a:bodyPr/>
          <a:lstStyle/>
          <a:p>
            <a:pPr>
              <a:buSzPct val="100000"/>
            </a:pPr>
            <a:r>
              <a:rPr lang="en-US" smtClean="0">
                <a:solidFill>
                  <a:srgbClr val="000000"/>
                </a:solidFill>
              </a:rPr>
              <a:t>Internet kupovine</a:t>
            </a:r>
          </a:p>
        </p:txBody>
      </p:sp>
      <p:sp>
        <p:nvSpPr>
          <p:cNvPr id="18434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>
              <a:solidFill>
                <a:srgbClr val="000000"/>
              </a:solidFill>
            </a:endParaRPr>
          </a:p>
          <a:p>
            <a:endParaRPr lang="en-US" dirty="0" smtClean="0">
              <a:solidFill>
                <a:srgbClr val="000000"/>
              </a:solidFill>
            </a:endParaRPr>
          </a:p>
          <a:p>
            <a:pPr algn="ctr">
              <a:buSzPct val="100000"/>
              <a:buFont typeface="Calibri" pitchFamily="34" charset="0"/>
              <a:buNone/>
            </a:pPr>
            <a:r>
              <a:rPr lang="en-US" dirty="0" err="1" smtClean="0">
                <a:solidFill>
                  <a:srgbClr val="000000"/>
                </a:solidFill>
              </a:rPr>
              <a:t>DISKUSIJA</a:t>
            </a:r>
            <a:r>
              <a:rPr lang="en-US" dirty="0" smtClean="0">
                <a:solidFill>
                  <a:srgbClr val="000000"/>
                </a:solidFill>
              </a:rPr>
              <a:t>: Koji se </a:t>
            </a:r>
            <a:r>
              <a:rPr lang="en-US" dirty="0" err="1" smtClean="0">
                <a:solidFill>
                  <a:srgbClr val="000000"/>
                </a:solidFill>
              </a:rPr>
              <a:t>izvori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dokaza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mogu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koristiti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da</a:t>
            </a:r>
            <a:r>
              <a:rPr lang="en-US" dirty="0" smtClean="0">
                <a:solidFill>
                  <a:srgbClr val="000000"/>
                </a:solidFill>
              </a:rPr>
              <a:t> bi se </a:t>
            </a:r>
            <a:r>
              <a:rPr lang="en-US" dirty="0" err="1" smtClean="0">
                <a:solidFill>
                  <a:srgbClr val="000000"/>
                </a:solidFill>
              </a:rPr>
              <a:t>naznačila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upotreba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sr-Latn-BA" dirty="0" smtClean="0">
                <a:solidFill>
                  <a:srgbClr val="000000"/>
                </a:solidFill>
              </a:rPr>
              <a:t>i</a:t>
            </a:r>
            <a:r>
              <a:rPr lang="en-US" dirty="0" err="1" smtClean="0">
                <a:solidFill>
                  <a:srgbClr val="000000"/>
                </a:solidFill>
              </a:rPr>
              <a:t>nternet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kupovina</a:t>
            </a:r>
            <a:r>
              <a:rPr lang="en-US" dirty="0" smtClean="0">
                <a:solidFill>
                  <a:srgbClr val="000000"/>
                </a:solidFill>
              </a:rPr>
              <a:t>?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buSzPct val="100000"/>
            </a:pPr>
            <a:r>
              <a:rPr lang="en-US" dirty="0" err="1" smtClean="0">
                <a:solidFill>
                  <a:srgbClr val="000000"/>
                </a:solidFill>
              </a:rPr>
              <a:t>Identifikacija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sr-Latn-BA" dirty="0" smtClean="0">
                <a:solidFill>
                  <a:srgbClr val="000000"/>
                </a:solidFill>
              </a:rPr>
              <a:t>i</a:t>
            </a:r>
            <a:r>
              <a:rPr lang="en-US" dirty="0" err="1" smtClean="0">
                <a:solidFill>
                  <a:srgbClr val="000000"/>
                </a:solidFill>
              </a:rPr>
              <a:t>nternet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kupovina</a:t>
            </a:r>
            <a:endParaRPr lang="en-US" dirty="0" smtClean="0">
              <a:solidFill>
                <a:srgbClr val="000000"/>
              </a:solidFill>
            </a:endParaRPr>
          </a:p>
        </p:txBody>
      </p:sp>
      <p:sp>
        <p:nvSpPr>
          <p:cNvPr id="18434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>
              <a:solidFill>
                <a:srgbClr val="000000"/>
              </a:solidFill>
            </a:endParaRPr>
          </a:p>
          <a:p>
            <a:endParaRPr lang="en-US" dirty="0" smtClean="0">
              <a:solidFill>
                <a:srgbClr val="000000"/>
              </a:solidFill>
            </a:endParaRPr>
          </a:p>
          <a:p>
            <a:pPr algn="ctr">
              <a:buSzPct val="100000"/>
              <a:buFont typeface="Calibri" pitchFamily="34" charset="0"/>
              <a:buNone/>
            </a:pPr>
            <a:r>
              <a:rPr lang="en-US" dirty="0" err="1" smtClean="0">
                <a:solidFill>
                  <a:srgbClr val="000000"/>
                </a:solidFill>
              </a:rPr>
              <a:t>DISKUSIJA</a:t>
            </a:r>
            <a:r>
              <a:rPr lang="en-US" dirty="0" smtClean="0">
                <a:solidFill>
                  <a:srgbClr val="000000"/>
                </a:solidFill>
              </a:rPr>
              <a:t>: </a:t>
            </a:r>
            <a:r>
              <a:rPr lang="en-US" dirty="0" err="1" smtClean="0">
                <a:solidFill>
                  <a:srgbClr val="000000"/>
                </a:solidFill>
              </a:rPr>
              <a:t>Koja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procesna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ovlašćenja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su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dostupna</a:t>
            </a:r>
            <a:r>
              <a:rPr lang="en-US" dirty="0" smtClean="0">
                <a:solidFill>
                  <a:srgbClr val="000000"/>
                </a:solidFill>
              </a:rPr>
              <a:t> / </a:t>
            </a:r>
            <a:r>
              <a:rPr lang="en-US" dirty="0" err="1" smtClean="0">
                <a:solidFill>
                  <a:srgbClr val="000000"/>
                </a:solidFill>
              </a:rPr>
              <a:t>relevantna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za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identifikaciju</a:t>
            </a:r>
            <a:r>
              <a:rPr lang="en-US" dirty="0" smtClean="0">
                <a:solidFill>
                  <a:srgbClr val="000000"/>
                </a:solidFill>
              </a:rPr>
              <a:t> / </a:t>
            </a:r>
            <a:r>
              <a:rPr lang="en-US" dirty="0" err="1" smtClean="0">
                <a:solidFill>
                  <a:srgbClr val="000000"/>
                </a:solidFill>
              </a:rPr>
              <a:t>aktivnost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sr-Latn-BA" dirty="0" smtClean="0">
                <a:solidFill>
                  <a:srgbClr val="000000"/>
                </a:solidFill>
              </a:rPr>
              <a:t>i</a:t>
            </a:r>
            <a:r>
              <a:rPr lang="en-US" dirty="0" err="1" smtClean="0">
                <a:solidFill>
                  <a:srgbClr val="000000"/>
                </a:solidFill>
              </a:rPr>
              <a:t>nternet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kupovina</a:t>
            </a:r>
            <a:r>
              <a:rPr lang="en-US" dirty="0" smtClean="0">
                <a:solidFill>
                  <a:srgbClr val="000000"/>
                </a:solidFill>
              </a:rPr>
              <a:t>?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Title 1"/>
          <p:cNvSpPr>
            <a:spLocks noGrp="1"/>
          </p:cNvSpPr>
          <p:nvPr>
            <p:ph type="title"/>
          </p:nvPr>
        </p:nvSpPr>
        <p:spPr>
          <a:xfrm>
            <a:off x="468313" y="1341438"/>
            <a:ext cx="8229600" cy="1143000"/>
          </a:xfrm>
        </p:spPr>
        <p:txBody>
          <a:bodyPr/>
          <a:lstStyle/>
          <a:p>
            <a:pPr>
              <a:buSzPct val="100000"/>
            </a:pPr>
            <a:r>
              <a:rPr lang="en-US" dirty="0" err="1" smtClean="0">
                <a:solidFill>
                  <a:srgbClr val="000000"/>
                </a:solidFill>
              </a:rPr>
              <a:t>Zamrzavanje</a:t>
            </a:r>
            <a:r>
              <a:rPr lang="en-US" dirty="0" smtClean="0">
                <a:solidFill>
                  <a:srgbClr val="000000"/>
                </a:solidFill>
              </a:rPr>
              <a:t>, </a:t>
            </a:r>
            <a:r>
              <a:rPr lang="en-US" dirty="0" err="1" smtClean="0">
                <a:solidFill>
                  <a:srgbClr val="000000"/>
                </a:solidFill>
              </a:rPr>
              <a:t>oduzimanje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i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konfiskacija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sr-Latn-BA" dirty="0" smtClean="0">
                <a:solidFill>
                  <a:srgbClr val="000000"/>
                </a:solidFill>
              </a:rPr>
              <a:t>i</a:t>
            </a:r>
            <a:r>
              <a:rPr lang="en-US" dirty="0" err="1" smtClean="0">
                <a:solidFill>
                  <a:srgbClr val="000000"/>
                </a:solidFill>
              </a:rPr>
              <a:t>nternet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kupovina</a:t>
            </a:r>
            <a:endParaRPr lang="en-US" dirty="0" smtClean="0">
              <a:solidFill>
                <a:srgbClr val="000000"/>
              </a:solidFill>
            </a:endParaRPr>
          </a:p>
        </p:txBody>
      </p:sp>
      <p:sp>
        <p:nvSpPr>
          <p:cNvPr id="18434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>
              <a:solidFill>
                <a:srgbClr val="000000"/>
              </a:solidFill>
            </a:endParaRPr>
          </a:p>
          <a:p>
            <a:endParaRPr lang="en-US" dirty="0" smtClean="0">
              <a:solidFill>
                <a:srgbClr val="000000"/>
              </a:solidFill>
            </a:endParaRPr>
          </a:p>
          <a:p>
            <a:pPr algn="ctr">
              <a:buSzPct val="100000"/>
              <a:buFont typeface="Calibri" pitchFamily="34" charset="0"/>
              <a:buNone/>
            </a:pPr>
            <a:r>
              <a:rPr lang="en-US" dirty="0" err="1" smtClean="0">
                <a:solidFill>
                  <a:srgbClr val="000000"/>
                </a:solidFill>
              </a:rPr>
              <a:t>DISKUSIJA</a:t>
            </a:r>
            <a:r>
              <a:rPr lang="en-US" dirty="0" smtClean="0">
                <a:solidFill>
                  <a:srgbClr val="000000"/>
                </a:solidFill>
              </a:rPr>
              <a:t>: </a:t>
            </a:r>
            <a:r>
              <a:rPr lang="en-US" dirty="0" err="1" smtClean="0">
                <a:solidFill>
                  <a:srgbClr val="000000"/>
                </a:solidFill>
              </a:rPr>
              <a:t>Koja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procesna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ovlašćenja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su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dostupna</a:t>
            </a:r>
            <a:r>
              <a:rPr lang="en-US" dirty="0" smtClean="0">
                <a:solidFill>
                  <a:srgbClr val="000000"/>
                </a:solidFill>
              </a:rPr>
              <a:t> / </a:t>
            </a:r>
            <a:r>
              <a:rPr lang="en-US" dirty="0" err="1" smtClean="0">
                <a:solidFill>
                  <a:srgbClr val="000000"/>
                </a:solidFill>
              </a:rPr>
              <a:t>relevantna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za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zamrzavanje</a:t>
            </a:r>
            <a:r>
              <a:rPr lang="en-US" dirty="0" smtClean="0">
                <a:solidFill>
                  <a:srgbClr val="000000"/>
                </a:solidFill>
              </a:rPr>
              <a:t>, </a:t>
            </a:r>
            <a:r>
              <a:rPr lang="en-US" dirty="0" err="1" smtClean="0">
                <a:solidFill>
                  <a:srgbClr val="000000"/>
                </a:solidFill>
              </a:rPr>
              <a:t>oduzimanje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i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konfiskaciju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sr-Latn-BA" dirty="0" smtClean="0">
                <a:solidFill>
                  <a:srgbClr val="000000"/>
                </a:solidFill>
              </a:rPr>
              <a:t>i</a:t>
            </a:r>
            <a:r>
              <a:rPr lang="en-US" dirty="0" err="1" smtClean="0">
                <a:solidFill>
                  <a:srgbClr val="000000"/>
                </a:solidFill>
              </a:rPr>
              <a:t>nternet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kupovina</a:t>
            </a:r>
            <a:r>
              <a:rPr lang="en-US" dirty="0" smtClean="0">
                <a:solidFill>
                  <a:srgbClr val="000000"/>
                </a:solidFill>
              </a:rPr>
              <a:t>?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buSzPct val="100000"/>
            </a:pPr>
            <a:r>
              <a:rPr lang="en-US" cap="none" smtClean="0">
                <a:solidFill>
                  <a:srgbClr val="000000"/>
                </a:solidFill>
              </a:rPr>
              <a:t>Kvazi kompanije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Arial" charset="0"/>
              <a:buNone/>
              <a:defRPr/>
            </a:pPr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55794</TotalTime>
  <Words>923</Words>
  <Application>Microsoft Office PowerPoint</Application>
  <PresentationFormat>On-screen Show (4:3)</PresentationFormat>
  <Paragraphs>141</Paragraphs>
  <Slides>30</Slides>
  <Notes>23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6" baseType="lpstr">
      <vt:lpstr>Calibri</vt:lpstr>
      <vt:lpstr>MS PGothic</vt:lpstr>
      <vt:lpstr>Arial</vt:lpstr>
      <vt:lpstr>MS PGothic</vt:lpstr>
      <vt:lpstr>Arial Narrow</vt:lpstr>
      <vt:lpstr>Office Theme</vt:lpstr>
      <vt:lpstr>Tipologije tokova novca od internet kriminala</vt:lpstr>
      <vt:lpstr>Ciljevi sesije</vt:lpstr>
      <vt:lpstr>Kupovina preko interneta</vt:lpstr>
      <vt:lpstr>Kupovina preko interneta?</vt:lpstr>
      <vt:lpstr>Tipologija internet kupovine </vt:lpstr>
      <vt:lpstr>Internet kupovine</vt:lpstr>
      <vt:lpstr>Identifikacija internet kupovina</vt:lpstr>
      <vt:lpstr>Zamrzavanje, oduzimanje i konfiskacija internet kupovina</vt:lpstr>
      <vt:lpstr>Kvazi kompanije</vt:lpstr>
      <vt:lpstr>Kvazi kompanije</vt:lpstr>
      <vt:lpstr>Rekapitulacija: Kvazi kompanije</vt:lpstr>
      <vt:lpstr>Kvazi kompanije</vt:lpstr>
      <vt:lpstr>Tipologija kvazi kompanije (primer)</vt:lpstr>
      <vt:lpstr>Identifikacija korišćenja kvazi kompanija</vt:lpstr>
      <vt:lpstr>Identifikacija korišćenja kvazi kompanija</vt:lpstr>
      <vt:lpstr>Zamrzavanje, oduzimanje i konfiskovanje kvazi kompanija</vt:lpstr>
      <vt:lpstr>Prepaid kartice</vt:lpstr>
      <vt:lpstr>Prepaid kartice</vt:lpstr>
      <vt:lpstr>Tipologija prepaid kartice</vt:lpstr>
      <vt:lpstr>Identifikacija korišćenja prepaid kartica</vt:lpstr>
      <vt:lpstr>Identifikacija korišćenja prepaid kartica</vt:lpstr>
      <vt:lpstr>Zamrzavanje, oduzimanje i konfiskacija prepaid kartica</vt:lpstr>
      <vt:lpstr>Internet platforme za igranje</vt:lpstr>
      <vt:lpstr>Internet platforme za igranje</vt:lpstr>
      <vt:lpstr>Tipologija internet kockanja (primer)</vt:lpstr>
      <vt:lpstr>Identifikacija korišćenja internet platformi za igranje</vt:lpstr>
      <vt:lpstr>Identifikacija korišćenja internet platformi za igranje</vt:lpstr>
      <vt:lpstr>Zamrzavanje, oduzimanje i konfiskovanje sredstava od internet platformi za igranje</vt:lpstr>
      <vt:lpstr>Rekapitulacija</vt:lpstr>
      <vt:lpstr>Slide 30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alexander</dc:creator>
  <cp:lastModifiedBy>Aleksandra</cp:lastModifiedBy>
  <cp:revision>352</cp:revision>
  <cp:lastPrinted>2016-05-18T07:38:13Z</cp:lastPrinted>
  <dcterms:created xsi:type="dcterms:W3CDTF">2013-06-24T06:40:18Z</dcterms:created>
  <dcterms:modified xsi:type="dcterms:W3CDTF">2017-10-10T13:56:31Z</dcterms:modified>
</cp:coreProperties>
</file>